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60" r:id="rId3"/>
    <p:sldId id="257" r:id="rId4"/>
    <p:sldId id="258" r:id="rId5"/>
    <p:sldId id="288" r:id="rId6"/>
    <p:sldId id="259" r:id="rId7"/>
    <p:sldId id="262" r:id="rId8"/>
    <p:sldId id="520" r:id="rId9"/>
    <p:sldId id="274" r:id="rId10"/>
    <p:sldId id="275" r:id="rId11"/>
    <p:sldId id="521" r:id="rId12"/>
    <p:sldId id="276" r:id="rId13"/>
    <p:sldId id="277" r:id="rId14"/>
    <p:sldId id="522" r:id="rId15"/>
    <p:sldId id="516" r:id="rId16"/>
    <p:sldId id="517" r:id="rId17"/>
    <p:sldId id="518" r:id="rId18"/>
    <p:sldId id="519" r:id="rId19"/>
    <p:sldId id="261" r:id="rId20"/>
    <p:sldId id="289" r:id="rId21"/>
    <p:sldId id="28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gul Kadirova" initials="A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2" autoAdjust="0"/>
    <p:restoredTop sz="51613" autoAdjust="0"/>
  </p:normalViewPr>
  <p:slideViewPr>
    <p:cSldViewPr snapToGrid="0">
      <p:cViewPr varScale="1">
        <p:scale>
          <a:sx n="36" d="100"/>
          <a:sy n="36" d="100"/>
        </p:scale>
        <p:origin x="-1698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35:20.589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22:22.4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771 1,'6'2,"0"1,0 0,0 1,0-1,-1 1,1 1,-1-1,0 1,0 0,0 0,-1 0,0 1,31 30,115 114,74 69,327 335,-203-226,140 64,65 4,16-26,406 187,-643-387,73 17,-336-157,-1 3,-2 3,-1 3,24 21,99 71,-62-44,8 14,381 274,-395-296,-36-25,-3 2,40 40,523 442,-184-160,-348-283</inkml:trace>
  <inkml:trace contextRef="#ctx0" brushRef="#br0" timeOffset="1401.8599">7824 296,'-1'0,"1"-1,-1 0,1 0,-1 1,0-1,1 1,-1-1,0 0,1 1,-1-1,0 1,0-1,0 1,1 0,-1-1,0 1,0 0,0 0,0-1,0 1,1 0,-1 0,0 0,0 0,0 0,0 0,0 0,0 1,-2-2,-29-1,1 1,-1 1,1 1,0 2,-24 5,-5 4,0 3,-15 7,-37 18,-35 20,-197 105,-110 83,-150 113,-211 164,-2650 1735,2900-1891,165-102,145-89,189-132,27-20,1 3,-32 30,69-58,-1 1,1-1,-1 0,1 1,0-1,0 1,0 0,0-1,0 1,0 0,0-1,1 1,-1 0,1 0,-1 0,1 0,-1 0,1 0,0 0,0 0,0 0,0-1,1 1,-1 0,0 0,1 0,-1 0,1 0,0 0,0-1,0 2,0-1,0 0,0 1,0-1,-1 0,1 1,-1-1,1 0,-1 1,0-1,0 1,0-1,0 0,-1 1,1-1,-1 1,1-1,-2 2,-4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22:25.0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6239 50,'17'13,"52"54,173 166,163 145,142 96,80 43,62 22,53 6,147 50,-64-72,-169-122,-196-128</inkml:trace>
  <inkml:trace contextRef="#ctx0" brushRef="#br0" timeOffset="1199.049">12651 0,'-5'0,"-4"0,-44 4,-50 23,-66 40,-72 54,-133 83,-166 90,-483 222,-200 82,-95 39,119-54,217-98,242-110,238-110,192-92,145-75,100-55</inkml:trace>
  <inkml:trace contextRef="#ctx0" brushRef="#br0" timeOffset="2415.067">5870 5845,'0'4,"0"15,109 99,153 110,163 112,121 83,82 32,30-3,-17-36,-4-25,-23-43,-99-71,-128-75,-126-71,-107-58</inkml:trace>
  <inkml:trace contextRef="#ctx0" brushRef="#br0" timeOffset="3864.37">12281 5697,'-23'1,"-1"1,0 0,1 2,0 1,-11 4,-21 8,-36 19,-4 8,1 4,3 5,-36 28,-255 203,118-71,-49 50,-116 99,-1852 1459,2000-1612,229-171,-57 42,-72 38,141-98,-1-2,-1-2,0-1,-35 7,-54 18,63-15,1 3,2 2,1 4,-6 6,26-9</inkml:trace>
  <inkml:trace contextRef="#ctx0" brushRef="#br0" timeOffset="4584.215">0 10234</inkml:trace>
  <inkml:trace contextRef="#ctx0" brushRef="#br0" timeOffset="6032.296">15733 4366,'0'0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22:47.698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1,'10'22,"-1"0,6 22,3 10,292 728,-242-618,-4 12,-24-61,-27-95,-13-20,0 0,1 1,-1-1,1 0,-1 0,1 1,-1-1,1 0,-1 0,1 0,-1 0,1 0,-1 0,1 1,0-1,-1 0,1 0,-1-1,1 1,-1 0,1 0,-1 0,1 0,0-1,2-1,1 0,-1-1,0 0,1 0,-1 0,-1 0,1 0,1-3,4-3,219-272,-38 43,-164 209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22:51.426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1,'0'0,"1"0,-1 0,1 0,-1 0,1 0,-1 0,1 0,0 0,-1 0,1 0,-1 1,1-1,-1 0,1 0,-1 0,0 1,1-1,-1 0,1 1,-1-1,1 0,-1 1,0-1,1 1,-1-1,0 0,1 1,-1-1,0 1,0-1,0 1,1 0,13 20,64 128,-6 3,-1 18,9 18,-9-25,108 233,-175-388,14 28,22 33,-34-60,0-1,1 0,-1 0,2 0,-1-1,1 0,0 0,0-1,7 3,-11-6,1-1,0 0,0 0,0-1,0 1,0-1,1-1,-1 1,0-1,0 1,1-1,-1-1,0 1,0-1,1 0,-1 0,0-1,0 1,0-1,0 0,-1-1,1 1,14-9,-1 0,0-1,-1-1,11-11,-24 21,103-95,14-24,28-26,-12 27,106-70,-206 164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23:01.13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0,'0'5,"0"-1,0 1,1-1,0 1,-1-1,2 1,-1-1,0 0,1 0,1 4,2 3,85 196,49 74,-125-253,262 490,-73-143,-54-89,-28-69,-119-213,26 41,22 28,-43-63,1-1,1 1,0-1,0-1,1 0,0 0,0-1,10 6,-16-11,-1 0,1-1,0 1,0-1,-1 0,1 0,0 0,0 0,0-1,0 1,0-1,0 0,0 0,0-1,0 1,0-1,0 0,3-1,-1-1,-1 1,0-1,-1 0,1 0,0-1,-1 1,0-1,0 0,0 0,0 0,-1-1,1-1,8-12,-2-2,0 1,-1-1,-1 0,-1-1,1-4,23-76,4 1,5 1,50-86,-48 111,-25 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23:01.56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30:02.60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3:30:03.60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39FFC-7504-4A1E-8BC7-F2CC1EAE66A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280D-BCB0-4A9F-9582-A63BA621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-19.mentalcenter.kz/ru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1828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рады встрече с вами. Спасибо Вам за то, что вы пришли на эту встречу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подключились к этой сессии). Это означает, что нас всех объединяет интерес к теме родительского собрания, а она действительно заслуживает внимания. Будет ли школьная жизнь наших детей радостной или, наоборот, омрачится неудачами, плохим самочувствием, во многом зависит от нас, взрослых. </a:t>
            </a:r>
          </a:p>
          <a:p>
            <a:pPr marL="0" marR="0" indent="1828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/>
              <a:t>Начало обучения для ребенка действительно один из важных и ответственных моментов в жизни ребенка. Поскольку</a:t>
            </a:r>
            <a:r>
              <a:rPr lang="ru-RU" sz="1200" b="0" baseline="0" dirty="0"/>
              <a:t> то, как я смогу выстроить отношения в новом окружении и построить новые связи будет зависеть то, кем я буду и какое место в обществе (в классном коллективе) буду занимать. </a:t>
            </a: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182880" algn="just"/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лагодаря социальной адаптации «человек усваивает необходимые для жизнедеятельности стандарты, стереотипы, с помощью которых активно приспосабливается к повторяющимся обстоятельствам жизни». </a:t>
            </a:r>
            <a:r>
              <a:rPr lang="ru-RU" sz="1200" b="0" baseline="0" dirty="0"/>
              <a:t>Т.е. модели поведения, которые сформируются в период кризиса 6-7 лет и адаптации в школе будут влиять на всю жизнь ребенка.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28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Понятие «режим дня» включает в себя:  </a:t>
            </a:r>
          </a:p>
          <a:p>
            <a:pPr marL="802386" lvl="1" indent="-171450">
              <a:buFont typeface="Wingdings" panose="05000000000000000000" pitchFamily="2" charset="2"/>
              <a:buChar char="§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полноценный сон; </a:t>
            </a:r>
          </a:p>
          <a:p>
            <a:pPr marL="802386" lvl="1" indent="-171450">
              <a:buFont typeface="Wingdings" panose="05000000000000000000" pitchFamily="2" charset="2"/>
              <a:buChar char="§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чередование нагрузок и отдыха; </a:t>
            </a:r>
          </a:p>
          <a:p>
            <a:pPr marL="802386" lvl="1" indent="-171450">
              <a:buFont typeface="Wingdings" panose="05000000000000000000" pitchFamily="2" charset="2"/>
              <a:buChar char="§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рациональное питание; </a:t>
            </a:r>
          </a:p>
          <a:p>
            <a:pPr marL="802386" lvl="1" indent="-171450">
              <a:buFont typeface="Wingdings" panose="05000000000000000000" pitchFamily="2" charset="2"/>
              <a:buChar char="§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двигательная активность; </a:t>
            </a:r>
          </a:p>
          <a:p>
            <a:pPr marL="802386" lvl="1" indent="-171450">
              <a:buFont typeface="Wingdings" panose="05000000000000000000" pitchFamily="2" charset="2"/>
              <a:buChar char="§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время на </a:t>
            </a:r>
            <a:r>
              <a:rPr lang="ru-RU" dirty="0"/>
              <a:t>соблюдение личной гигиены; </a:t>
            </a:r>
          </a:p>
          <a:p>
            <a:pPr marL="802386" lvl="1" indent="-171450">
              <a:buFont typeface="Wingdings" panose="05000000000000000000" pitchFamily="2" charset="2"/>
              <a:buChar char="§"/>
            </a:pPr>
            <a:r>
              <a:rPr lang="ru-RU" dirty="0"/>
              <a:t>психоэмоциональный комфорт. </a:t>
            </a:r>
          </a:p>
          <a:p>
            <a:pPr marL="0" indent="182880">
              <a:buFontTx/>
              <a:buNone/>
            </a:pPr>
            <a:r>
              <a:rPr lang="ru-RU" dirty="0"/>
              <a:t>Важно обращать внимание на те факторы, которые зависят от родителей: приготовление</a:t>
            </a:r>
            <a:r>
              <a:rPr lang="ru-RU" baseline="0" dirty="0"/>
              <a:t> обеда, режим просмотра телевизора и компьютера (телефона), дополнительные нагрузки, укладывание спать.</a:t>
            </a:r>
          </a:p>
          <a:p>
            <a:pPr marL="0" indent="182880">
              <a:buFontTx/>
              <a:buNone/>
            </a:pPr>
            <a:r>
              <a:rPr lang="ru-RU" baseline="0" dirty="0"/>
              <a:t>Кроме того, необходимо учить ребенка навыкам саморегуляции, управления своим поведением и организацией своего режима дня: ставить будильник на время выполнения заданий, устанавливать время для прогулки и занятий по интересам и т.д., помогать ребенку привыкнуть к новому режиму.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6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рациону школьника требования серьёзные. Он должен быть сбалансированным – содержать оптимальное количество белков, жиров и углеводов, богатым необходимыми аминокислотами, витаминами и минералами и вкусным, чтобы каждый приём пищи приносил ребёнку радость, а не сплошное мучение.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Здоровое меню предполагает дробное питание. Приём пищи – четыре-пять раз в день: завтрак, обед, ужин и один-два лёгких перекуса. Необходимая суточная калорийность рациона зависит от пола, роста, веса ребёнка, его физической активности и может варьироваться от 1500 до 2000 ккал в сутки. Распределяется калорийность по такому же принципу, как и у взрослых: плотный завтрак, сытный обед и лёгкий ужин.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важно позаботиться о завтраке ребёнка. Во многих школах детей кормят завтраком, но вот только не все дети едят предложенную еду и, соответственно, остаются голодными. Поэтому лучше накормить ребёнка дома.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Горячий завтрак не только даст ребёнку энергию, но и подарит ощущение тепла и комфорта. А ещё сытый и довольный первоклассник гораздо активнее включится в образовательный процесс и будет готов ко всем школьным нагрузкам. Детям младшего школьного возраста можно дать с собой и второй завтрак: питьевой йогурт, банан или бутерброд с сыром / сэндвич с отварной куриной грудкой.</a:t>
            </a:r>
          </a:p>
          <a:p>
            <a:pPr indent="182880"/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Сытый и довольный первоклассник гораздо активнее включится в образовательный процесс и будет готов ко всем школьным нагрузкам.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касается школьных обедов, то в идеале они должны состоять из горячих блюд: мясного, рыбного или овощного супа на первое, рыбы или мяса с крупой или овощами на второе и сладкого напитка – морса, компота или киселя. Но в любом случае даже горячим обедом до ужина сыт первоклассник вряд ли будет. На полдник полезным перекусом может стать кисломолочный напиток: кефир, ряженка, простокваша, натуральный йогурт.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наконец, ужин. Этот приём пищи должен быть достаточно питательным, но в то же время лёгким. Пример хорошего ужина – овощная запеканка и стакан молока.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мнению диетологов, комфортный промежуток между приёмами пищи составляет около трёх часов. Для того чтобы дотерпеть до обеда или ужина и не переедать, стоит добавить в рацион перекусы.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рекомендациям специалистов по питанию, в качестве первого перекуса между завтраком и обедом лучше всего подойдут фрукты. Они богаты клетчаткой и фруктозой, желудочно-кишечный тракт без проблем справится с их перевариванием и максимально хорошо усвоит витамины.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второго полезного перекуса подойдут овощи,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кисломолочные продукты,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орехи (20 г будет достаточно).</a:t>
            </a:r>
          </a:p>
          <a:p>
            <a:pPr indent="18288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у ребёнка нет избыточной массы тела и не нарушен углеводный обмен, то сладости допустимы в очень небольшом количестве: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зефир и мармелад – эти десерты более натуральны, содержат растворимые пищевые волокна. Не стоит злоупотреблять шоколадными батончиками, батончиками с мюсли, сладкими напитками и соками – эти продукты способствуют развитию ожирения и повреждают зубную эмаль.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56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Особое внимание необходимо также уделять</a:t>
            </a:r>
            <a:r>
              <a:rPr lang="ru-RU" baseline="0" dirty="0"/>
              <a:t> режиму выполнения домашнего задания. Устанавливайте время. Делайте перерывы для себя и для ребенка. Ребенок только начинает осваивать навык выполнения домашнего задания, он этого не умел. Для него это трудно, а для вас понятно. Поэтому набирайтесь терпения. Меняйтесь с другим родителем при оказании ребенку помощи с выполнением домашнего задания.</a:t>
            </a:r>
          </a:p>
          <a:p>
            <a:pPr indent="182880"/>
            <a:r>
              <a:rPr lang="ru-RU" baseline="0" dirty="0"/>
              <a:t>Еще один совет – не стремитесь чтоб ваш ребенок делал все идеально, учите справляться с тем, что не все в жизни получается успешно с первого раза, получится в другой раз.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08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71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182880"/>
            <a:r>
              <a:rPr lang="ru-RU" sz="1200" b="0" i="0" dirty="0">
                <a:solidFill>
                  <a:srgbClr val="FF0000"/>
                </a:solidFill>
              </a:rPr>
              <a:t>Очень важно создавать атмосферу принятия и любви.</a:t>
            </a:r>
          </a:p>
          <a:p>
            <a:pPr lvl="0" indent="182880"/>
            <a:r>
              <a:rPr lang="ru-RU" sz="1200" b="0" i="0" dirty="0">
                <a:solidFill>
                  <a:srgbClr val="FF0000"/>
                </a:solidFill>
              </a:rPr>
              <a:t>Начинайте с раннего утра! Будите ребёнка спокойно, проснувшись, он должен увидеть вашу улыбку и услышать ласковый голос. Не дергайте его по пустякам, не подгоняйте! Лучше обнимите и поцелуйте!</a:t>
            </a:r>
          </a:p>
          <a:p>
            <a:pPr lvl="0" indent="182880"/>
            <a:r>
              <a:rPr lang="ru-RU" sz="1200" b="0" i="0" dirty="0">
                <a:solidFill>
                  <a:srgbClr val="0070C0"/>
                </a:solidFill>
              </a:rPr>
              <a:t>Поддерживайте в своём ребёнке его стремление стать школьником. Ваша искренняя заинтересованность в его школьных делах и заботах, серьёзное отношение к его первым достижениям и возможным трудностям помогут первокласснику почувствовать значимость его нового положения.</a:t>
            </a:r>
          </a:p>
          <a:p>
            <a:pPr lvl="0" indent="182880"/>
            <a:r>
              <a:rPr lang="ru-RU" sz="1200" b="0" i="0" dirty="0">
                <a:solidFill>
                  <a:schemeClr val="accent1">
                    <a:lumMod val="75000"/>
                  </a:schemeClr>
                </a:solidFill>
              </a:rPr>
              <a:t>Ваш ребёнок пошёл в школу, чтобы УЧИТЬСЯ! Когда человек учится, у него может что-то не получаться, это НОРМАЛЬНО. Ребёнок имеет право на ошибку.</a:t>
            </a:r>
          </a:p>
          <a:p>
            <a:pPr lvl="0" indent="182880"/>
            <a:r>
              <a:rPr lang="ru-RU" sz="1200" b="0" i="0" dirty="0">
                <a:solidFill>
                  <a:srgbClr val="00CC00"/>
                </a:solidFill>
              </a:rPr>
              <a:t>Поддерживайте первоклассника в его желании добиться успеха. В каждой работе обязательно найдите, за что его можно было бы похвалить. Помните, что похвала и эмоциональная поддержка («Молодец!», «Ты так хорошо справился!») способны заметно повысить интеллектуальные достижения человека.</a:t>
            </a:r>
          </a:p>
          <a:p>
            <a:pPr lvl="0" indent="182880"/>
            <a:r>
              <a:rPr lang="ru-RU" sz="1200" b="0" i="0" dirty="0">
                <a:solidFill>
                  <a:srgbClr val="FF0000"/>
                </a:solidFill>
              </a:rPr>
              <a:t>Воодушевляйте ребёнка на рассказ о своих школьных делах. Обязательно спрашивайте вашего ребенка о его одноклассника, делах в классе, школьных предметах, педагогах. Но не обрушивайте на него тысячу вопросов сразу после школы, дайте возможность расслабиться (вспомните, что вы чувствуете после тяжелого рабочего дня).</a:t>
            </a:r>
          </a:p>
          <a:p>
            <a:pPr lvl="0" indent="182880"/>
            <a:r>
              <a:rPr lang="ru-RU" sz="1200" b="0" i="0" dirty="0">
                <a:solidFill>
                  <a:srgbClr val="0070C0"/>
                </a:solidFill>
              </a:rPr>
              <a:t>В жизни ребёнка появился человек более авторитетный, чем родители. Это учитель. Уважайте мнение школьника о педагоге.</a:t>
            </a:r>
          </a:p>
          <a:p>
            <a:pPr lvl="0" indent="182880"/>
            <a:r>
              <a:rPr lang="ru-RU" sz="1200" b="0" i="0" dirty="0">
                <a:solidFill>
                  <a:srgbClr val="00CC00"/>
                </a:solidFill>
              </a:rPr>
              <a:t>Говорите с ребёнком спокойным тоном, поддерживайте его («У тебя всё получиться!», «Давай разберёмся вместе!»).</a:t>
            </a:r>
          </a:p>
          <a:p>
            <a:pPr lvl="0" indent="182880"/>
            <a:r>
              <a:rPr lang="ru-RU" sz="1200" b="0" i="0" dirty="0">
                <a:solidFill>
                  <a:srgbClr val="FF0000"/>
                </a:solidFill>
              </a:rPr>
              <a:t>Даже «совсем большие» дети (мы часто говорим: «Ты уже большой!») очень любят сказку перед сном, песенку и ласковое поглаживание. Всё это успокаивает, помогает снять напряжение, накопившееся за день.</a:t>
            </a:r>
          </a:p>
          <a:p>
            <a:pPr indent="182880"/>
            <a:r>
              <a:rPr lang="ru-RU" dirty="0"/>
              <a:t>Завершайте день обсуждением событий и чувств.</a:t>
            </a:r>
          </a:p>
          <a:p>
            <a:pPr indent="182880"/>
            <a:r>
              <a:rPr lang="ru-RU" dirty="0"/>
              <a:t>Не вносите ребенка в домашние конфликты и не пользуйтесь им для достижения своих интересов.</a:t>
            </a:r>
          </a:p>
          <a:p>
            <a:pPr indent="182880"/>
            <a:r>
              <a:rPr lang="ru-RU" dirty="0"/>
              <a:t>Он слишком маленький чтобы это вынести.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11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Хотим поделиться с вами некоторыми советами, которые помогут вам</a:t>
            </a:r>
            <a:r>
              <a:rPr lang="ru-RU" baseline="0" dirty="0"/>
              <a:t> вместе с вашим ребенком успешно пройти адаптацию в школе, а также позволят выстраивать более близкие отношения, ориентированные на взаимопонимание и доверие. Итак, есть несколько секретов, которые помогут стать ближе к ребенку, управлять его поведением и справляться с неприятностями. На первых трех остановимся чуть позже. </a:t>
            </a:r>
          </a:p>
          <a:p>
            <a:pPr indent="182880"/>
            <a:r>
              <a:rPr lang="ru-RU" baseline="0" dirty="0"/>
              <a:t>Сейчас хочу обратить ваше внимание на использование просьб и поручений вместо приказов. Как же распознать приказываю я или прошу, когда обращаюсь к ребенку? В первую очередь, когда формулируете просьбу – спросите себя: готовы ли вы услышать в ответ отказ в виде «нет» или «нет, не помогу», «нет, мне некогда», «нет, у меня свои дела»? Если ваш ответ – «нет» значит вы приказываете. Приказ не выносит отказа. Значит ваш ребенок живет в жестких правилах и ему нельзя вам отказывать. В этом случае постоянными спутниками вашего ребенка могут быть различные страхи. Если же на просьбу: «помоги мне, пожалуйста, вынести мусор» вы готовы услышать, например, детское «нет, не хочу» - значит вы действительно формулируете просьбу и способны давать ребенку право на выбор. </a:t>
            </a:r>
          </a:p>
          <a:p>
            <a:pPr indent="182880"/>
            <a:r>
              <a:rPr lang="ru-RU" baseline="0" dirty="0"/>
              <a:t>Поручения также отличаются от приказа: когда я даю поручение оно должно соответствовать нескольким правилам: 1. Его ребенок способен выполнить самостоятельно 2. Поручение – это не наказание за что-то, а равнозначное дело, обязательство, как и у других членов семьи. 3. Поручение несет за собой объяснение – почему важно это выполнить и подкрепляется ориентированием на будущее. Например: пожалуйста, убери учебные принадлежности на полк после того, как закончишь выполнять уроки. В твоей комнате всегда будет порядок и приятно в нее зайти.</a:t>
            </a:r>
          </a:p>
          <a:p>
            <a:pPr indent="182880"/>
            <a:r>
              <a:rPr lang="ru-RU" baseline="0" dirty="0"/>
              <a:t>Второй секрет касается проживания неприятностей. Если вы находитесь рядом с ребенком, выразите ему поддержку в проживании неприятностей, даже если вам они не кажутся неприятностями: 1. Погладить. Будьте рядом, не бросайте и не оставляйте ребенка наедине с неприятностями и теми чувствами, которые он испытывает. Погладить можно рукой, а можно словом, сказав: «Да, это больно». 2. Научите ребенка справляться с болезненными чувствами: расскажите о том, что любые чувства временны и они проходят. Нужно немного потерпеть, если это больно, неприятно, грустно… например, посчитать до 10, подуть 5 раз на рану и т.д. 3-шаг – это подумать: а что можно было сделать по-другому, чтобы этого не произошло?</a:t>
            </a:r>
          </a:p>
          <a:p>
            <a:pPr indent="182880"/>
            <a:r>
              <a:rPr lang="ru-RU" baseline="0" dirty="0"/>
              <a:t>Важно, чтобы сами взрослые начали применять эти правила в отношении себя, а потом научить этому ребенку. Ребенок перенимает родительский опыт.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72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И самые</a:t>
            </a:r>
            <a:r>
              <a:rPr lang="ru-RU" baseline="0" dirty="0"/>
              <a:t> важные 3 секрета: Похвала, помощь и поддержка, которые родителям важно тренировать. 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Представьте себя ребенком и почувствуйте, что происходит с вами, когда вы слышите «Ты молодец», «Я рад, что у тебя получаются красивые буквы и ты очень старательный». Действительно, во 2-случае возникает больше положительных чувств и понимания что и почему происходит, за что меня хвалят. В 1-случае фраза «Ты молодец» больше напоминает оценку.</a:t>
            </a:r>
            <a:endParaRPr lang="ru-RU" dirty="0"/>
          </a:p>
          <a:p>
            <a:pPr indent="182880"/>
            <a:r>
              <a:rPr lang="ru-RU" baseline="0" dirty="0"/>
              <a:t>Мы часто хвалим и путаем похвалу с оценкой и ребенок привыкает к ней, стараясь все время соответствовать, оправдывать ожидания других значимых взрослых. Становясь взрослыми, такие дети все время ждут указаний и боятся оценки, часто разочаровываются и не умеют предъявлять себя. Они не знакомы с собой и все время в себе сомневаются. Как же правильно хвалить, чтобы ребенок чувствовал уверенность. Необходимо следовать трем важным правилам: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/>
              <a:t>Опишите </a:t>
            </a:r>
            <a:r>
              <a:rPr lang="ru-RU" sz="1200" b="1" dirty="0"/>
              <a:t>что</a:t>
            </a:r>
            <a:r>
              <a:rPr lang="ru-RU" sz="1200" dirty="0"/>
              <a:t> вы </a:t>
            </a:r>
            <a:r>
              <a:rPr lang="ru-RU" sz="1200" b="1" dirty="0"/>
              <a:t>видите</a:t>
            </a:r>
            <a:endParaRPr lang="ru-RU" sz="12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/>
              <a:t>Опишите, </a:t>
            </a:r>
            <a:r>
              <a:rPr lang="ru-RU" sz="1200" b="1" dirty="0"/>
              <a:t>что</a:t>
            </a:r>
            <a:r>
              <a:rPr lang="ru-RU" sz="1200" dirty="0"/>
              <a:t> вы в связи с этим </a:t>
            </a:r>
            <a:r>
              <a:rPr lang="ru-RU" sz="1200" b="1" dirty="0"/>
              <a:t>чувствуете</a:t>
            </a:r>
            <a:endParaRPr lang="ru-RU" sz="1200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/>
              <a:t>Подытожьте похвальное поведение ребенка </a:t>
            </a:r>
            <a:r>
              <a:rPr lang="ru-RU" sz="1200" b="1" dirty="0"/>
              <a:t>словом-качеством</a:t>
            </a:r>
            <a:r>
              <a:rPr lang="ru-RU" sz="1200" dirty="0"/>
              <a:t>, </a:t>
            </a:r>
            <a:r>
              <a:rPr lang="ru-RU" sz="1200" b="1" dirty="0"/>
              <a:t>которое</a:t>
            </a:r>
            <a:r>
              <a:rPr lang="ru-RU" sz="1200" dirty="0"/>
              <a:t> в этой ситуации </a:t>
            </a:r>
            <a:r>
              <a:rPr lang="ru-RU" sz="1200" b="1" dirty="0"/>
              <a:t>проявилось.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b="1" i="1" dirty="0"/>
              <a:t>Например: ты</a:t>
            </a:r>
            <a:r>
              <a:rPr lang="ru-RU" sz="1200" b="1" i="1" baseline="0" dirty="0"/>
              <a:t> нарисовал птицу как настоящую и мне приятно, что мой сын занимается тем, что ему нравится, ты очень наблюдательный</a:t>
            </a:r>
            <a:r>
              <a:rPr lang="ru-RU" sz="1200" b="1" i="1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200" b="0" i="0" dirty="0"/>
              <a:t>Пожалуйста, помните, что похвала ориентирована на подкрепление положительного и стимулирование к развитию.</a:t>
            </a: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93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Теперь</a:t>
            </a:r>
            <a:r>
              <a:rPr lang="ru-RU" baseline="0" dirty="0"/>
              <a:t> разберемся с помощью. Помощь всегда связана с действием, направленным на облегчение чего-либо, например, на облегчение выполнения задания по математике. Однако, важно понимать, что помощь – это прежде всего Содействие, когда ребенок с родителем делают что-то вместе, когда делает ребенок, а взрослый подсказывает находить решения. Мы же, взрослые, очень часто делаем ВМЕСТО ребенка, потому что так быстрее, меньше нервов и т.д. в этом случае у ребенка снижается самооценка, от теряет уверенность и мотивацию думая, что он неудачник, что он не справляется с задачами. У ребенка формируется негативное восприятие мира и иждивенческая позиция «За меня все сделают». Это в последствии может приводить к капризам и манипуляциям, намеренному запоздалому выполнению домашнего задания и т.д. поэтому давайте ребенку возможность самостоятельно получать необходимые ему жизненные навыки, просто подсказывая ему как это можно сделать и помогая ему получить новый навык. Не все получится быстро и с первого раза, однако, когда вы увидите результат – ребенок станет самостоятельно выполнять сложные задачи. А в период начало обучения – это самое важное – помочь сформировать новый навык.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749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Третий элемент волшебного секрета – это поддержка, которую мы как родители часто путаем</a:t>
            </a:r>
            <a:r>
              <a:rPr lang="ru-RU" baseline="0" dirty="0"/>
              <a:t> с одобрением действий или отрицанием чувств. Например, на жалобу ребенка: «Маша сегодня кинула в меня ручкой, а я ее толкнул» мы говорим: «Правильно сделал. Будет знать, как кидаться ручками». Таким образом желая поддержать – мы закрепляем негативное поведение путем одобрения действий. Или в ответ на плач ребенка от неумения справляться со сложным задаем, мы говорим: «Не плач, это легкое задание», запрещая выражать чувство безысходности от невозможности справиться с заданием.</a:t>
            </a:r>
          </a:p>
          <a:p>
            <a:pPr indent="182880"/>
            <a:r>
              <a:rPr lang="ru-RU" baseline="0" dirty="0"/>
              <a:t>В этом случае замените фразу разделением чувств: «Это действительно сложное задание, и его непросто выполнить».</a:t>
            </a:r>
          </a:p>
          <a:p>
            <a:pPr indent="182880"/>
            <a:r>
              <a:rPr lang="ru-RU" baseline="0" dirty="0"/>
              <a:t>Делитесь опытом: «Когда я был маленький, я тоже не сразу научился решать примеры…»</a:t>
            </a:r>
          </a:p>
          <a:p>
            <a:pPr indent="182880"/>
            <a:r>
              <a:rPr lang="ru-RU" baseline="0" dirty="0"/>
              <a:t>Объединяйтесь: «Я же рядом, и ты всегда можешь попросить помощи».</a:t>
            </a:r>
          </a:p>
          <a:p>
            <a:pPr indent="182880"/>
            <a:r>
              <a:rPr lang="ru-RU" baseline="0" dirty="0"/>
              <a:t>В этом случае поддержка станет опорой, будет вселять уверенность и сохранять жизнеспособность ребенка, даже если ему трудно в школе, он сможет дома подкреплять необходимые ему качества.</a:t>
            </a:r>
          </a:p>
          <a:p>
            <a:pPr indent="182880"/>
            <a:r>
              <a:rPr lang="ru-RU" baseline="0" dirty="0"/>
              <a:t>Вот такие секреты, которые помогут вам и вашему ребенку успешно справиться с адаптацией.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93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0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такое период адаптации и что происходит с детьми в этот период.</a:t>
            </a:r>
          </a:p>
          <a:p>
            <a:pPr indent="182880"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Наверняка многие из вас заметили, что энтузиазм и желание ребенка идти в школу через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несколько дней посещения стало пропадать. Вы встретились со снижением работоспособности, усталостью, недомоганиями, капризами…</a:t>
            </a:r>
          </a:p>
          <a:p>
            <a:pPr indent="182880"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действительно так и в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период адаптации такие явления – это нормально.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первые дни, недели посещения школы снижается сопротивляемость организма, могут нарушаться сон,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аппетит, повышается температура.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Первоклассники отвлекаются быстро утомляются, возбудимы, эмоциональны, впечатлительны. Их поведение может отличаться неорганизованностью, несобранностью, недисциплинированностью.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880"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же происходит, как с этим быть и в чем моя роль как родителя – разберемся сегодня на нашей встрече.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60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4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3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 algn="l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Социальная адаптация – процесс интеграции человека в общество, в результате которого достигается формирование самосознания и ролевого поведения, способности к самоконтролю и самообслуживанию, адекватных связей с окружающими,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 процесс приобретения ею определенного социально-психологического статуса, овладения теми или иными социальными ролевыми функциями.  </a:t>
            </a:r>
            <a:endParaRPr lang="ru-RU" sz="1200" b="0" baseline="0" dirty="0"/>
          </a:p>
          <a:p>
            <a:pPr indent="182880" algn="l"/>
            <a:r>
              <a:rPr lang="ru-RU" sz="1200" b="0" baseline="0" dirty="0"/>
              <a:t>Поэтому важно понимать, что необходимо помочь ребенку сформировать такие качества,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которым он мог бы общаться с другими детьми, учителями. Ему необходимо обладать достаточно гибкими способами установления взаимоотношений с другими людьми, необходимы умения войти в детское общество, действовать совместно с другими, умение уступать и защищаться. </a:t>
            </a:r>
          </a:p>
          <a:p>
            <a:pPr indent="182880" algn="l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Контакты и близость в общении могут создать дополнительный ресурс в овладении новыми знаниями, так как ребенок, владеющий коммуникативными навыками (навыками общения), может и умеет попросить о помощи, предложить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использовать поддержку, взаимовыручку как способ достижения хороших результатов в обучении.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Таким образом, социально-психологический компонент предполагает развитие у детей потребности в общении с другими, умение подчиняться интересам и обычаям детской группы, а также развивает способности справляться с ролью школьника в ситуации школьного обучения. </a:t>
            </a:r>
          </a:p>
          <a:p>
            <a:pPr indent="182880" algn="just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физическом плане дети,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умеющие выстраивать отношения со сверстниками, с педагогами и владеющие способами регуляции собственного поведения физически более развиты: у них сформирована осанка, кожные покровы адекватны проявлениям физической активности, тело «наполнено мышцами», они способны выдерживать физические нагрузки, соответствующие возрасту.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 часто дети, на этапе адаптации проявляют замкнутость, неуверенность, страхи – это адекватная реакция на новую среду в течение первых 2-3 недель.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Неблагоприятное развитие процесса социально-психологической адаптации может привести к изоляции ребенка в коллективе, появление у него демонстративных, бунтарских форм поведения, вызвать внутреннее психическое напряжение, беспокойство,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дестабилизационные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состояния.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 родителей научить ребенка эффективным методам коммуникации (взаимодействия), формировать адекватное восприятие новых обязанностей, учить принимать отличия других от себя!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5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Школа ставит перед ребенком, поступающим на обучение много задач, не связанных с их опытом. Так, например, дети не владеют навыками </a:t>
            </a:r>
            <a:r>
              <a:rPr lang="ru-RU" sz="1200" b="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саморегуляции</a:t>
            </a:r>
            <a:r>
              <a:rPr lang="ru-RU" sz="1200" b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и организации учебной деятельности, им приходится обретать навык пути из школы домой в школу, складывать портфель, помнить о домашнем задании и выполнять его, следить за своим внешним видом и т.д. поэтому родителям важно способствовать научению и формированию необходимых навыков. Лучше, если вы начали переход к самостоятельности перед школой: перестроили режим дня на приближенный к школе, дали возможность следить за своими вещами и самостоятельно собираться в гости или на улицу. Это позволит детям быстрее и легче адаптироваться к новым условиям. Если нет – придется проделать этот путь вместе с ребенком. Соблюдайте правило последовательности и имейте терпение: формирование нового опыта дело не быстрое, оно влечет за собой совершение ошибок, за которые не в коем случае нельзя наказывать. Лучше выбирать альтернативу, объясняя и показывая на своих примерах.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Кроме того, школа переориентирует ребенка с его физической активности, так привычной в дошкольном детстве, на интеллектуальную – новую, сложную, требующую волевых усилий. Все это вызывает напряжение и утомление. Поэтому родителям необходимо подумать, как в первые недели обучения создать баланс между физической и интеллектуальной активностью, давать возможность погулять, побегать, заняться активной деятельностью или спортом. В этом тоже важно не переусердствовать – следите за ребенком и при первых признаках усталости и томления – увеличьте количество пассивного отдыха и сна, обеспечьте полноценный отдых, вооружите приемами для легкого обучения, привнося в выполнение домашних заданий игровые моменты. Не ждите, что ребенок сразу станет самостоятельным и станет все уметь – эта задача для него невыполнима. Помните – он проходит сложный этап формирования волевых функций и самостоятельности в которых нужна поддержка.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11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Кроме того, период поступления в школу совпадает с периодом прохождения кризиса 7 лет.</a:t>
            </a:r>
          </a:p>
          <a:p>
            <a:pPr indent="18288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Кризис 7 лет обусловлен тем, что в жизни ребенка заканчивается дошкольный период и начинается младший школьный. Многим родителям кажется, что они хорошо понимают то, что переживает их чадо: идет адаптация к учебе, создающая сложности.</a:t>
            </a:r>
          </a:p>
          <a:p>
            <a:pPr indent="18288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семь лет у ребенка не просто изменяется образ жизни. Начинается осознание своего социального «Я», предпринимаются попытки установления наиболее тесных контактов с окружением, уходит наивное и непосредственное восприятие действительности. Теперь он воспринимает себя не просто как физически существующий человек, но и как человек со своими психическими особенностями, своим внутренним миром, отличающим его от других людей.</a:t>
            </a:r>
          </a:p>
          <a:p>
            <a:pPr indent="18288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Подобные многообразные новые ощущения повергают ребенка в шоковое состояние. И в этих условиях еще нужно влиться в жизнь школы, реагируя на вызовы окружения.</a:t>
            </a:r>
          </a:p>
          <a:p>
            <a:pPr indent="18288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этих особенностей появляются причины проблем ребенка и окружающих его людей.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одновременно эти особенности могут стать мотивом для развития ребенка и мотивации к обучению. Родителям важно увидеть приоритеты и трудности данного возраста и ориентироваться на них при мотивировании и построении коммуникаций (взаимодействия).</a:t>
            </a:r>
          </a:p>
          <a:p>
            <a:pPr indent="182880" fontAlgn="base"/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успешному прохождению данного кризиса ребенок сформирует произвольность психических функций (волевые усилия) и навыки учебной деятельности, научится адекватно оценивать себя.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7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Приспособление (адаптация) ребёнка к школе происходит не сразу. Это длительный процесс, связанный с индивидуальными особенностями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ребенка, уровнем его готовности школы, в том числе с развитием его социальных навыков.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Например, у детей могут наблюдаться большие различия паспортного и физиологического развития: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физическое и умственное созревание, функциональная дееспособность двигательного аппарата и внутренних органов, общее состояние организма, т.е. все то, что характеризует так называемый биологический возраст и физиологическое развитие, не согласуется с календарным, опережая его или, наоборот, заметно отставая. </a:t>
            </a:r>
            <a:endParaRPr lang="ru-RU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ребенку уже</a:t>
            </a:r>
            <a:r>
              <a:rPr lang="ru-RU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 лет и по паспортным данным он может и должен идти в школу. Однако, его уровень физического развития может не соответствовать паспортному возрасту.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Такое несовпадение может еще более усиливаться акселерацией, под которой понимают сложный комплекс явлений, характеризующихся следующими основными особенностями: ускоренным физическим развитием, более ранними сроками полового созревания, увеличением размеров тела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наоборот недостатком двигательной активности, несоответствием массы тела, слабой осанкой и недостаточной длинной тела, частыми болезнями.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Естественно, сложности вызывает неподготовленность к школе: несформированность мелкой моторики, памяти, мышления, волевых процессов, навыков чтения, счета, рисования и т.д. Это может вызывать напряжение, утомление, приводить к снижению мотивации и успешности в школе. Ребенок может быть плаксивым, замкнутым, капризничать, манипулировать и уходить от выполнения домашних заданий.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влияет степень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сформированности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социальных навыков. Мы говорили, насколько это важно в этом возрасте и может значительно повлиять на будущее ребенка и его успешность в школе.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Особое внимание на адаптацию оказывает родительское отношение: способность родителей уделять КАЧЕСТВЕННОЕ внимание ребенку, совместно проводить с ним время, учитывать его интересы, проявлять любовь и уважение, оказывать поддержку и помощь, делиться информацией и опытом. В случае если у вас в отношениях отсутствуют эмоциональные связи, ваш ребенок вас напрягает и отягощает – это создаст еще больше трудностей для ребенка и усугубит ситуацию. Если вам трудно обратитесь на сайт психологической поддержки 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https://covid-19.mentalcenter.kz/ru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k-K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к школьному психологу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4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Адаптация к школе связана со значительным напряжением всех систем. Например, сердечно-сосудистая и мышечная системы претерпевают изменения в связи со снижением активности ребенка (он должен большую часть времени находиться в покое, сидеть). Кислорода в клетках и тканях становится меньше, что может приводить к снижению познавательных функций (внимания, памяти, мышления и т.д.), утомлению. </a:t>
            </a:r>
          </a:p>
          <a:p>
            <a:pPr indent="182880"/>
            <a:r>
              <a:rPr lang="ru-RU" dirty="0"/>
              <a:t>Иммунная система находится в напряжении в связи с попаданием в новую среду и адаптации к новым чужеродным микроорганизмам и средам других людей. Центральная и периферическая нервная система перестраивается на новый лад, обеспечивая протекание процессов возбуждения и торможения (сидим на уроке, а хочется бегать), проведение команд ЦНС до рабочих органов. Формируется система волевой регуляции (торможение)</a:t>
            </a:r>
          </a:p>
          <a:p>
            <a:pPr indent="182880"/>
            <a:r>
              <a:rPr lang="ru-RU" dirty="0"/>
              <a:t>Перестройка затрагивает абсолютно каждый процесс и каждую клетку организма ребенка. Поэтому взрослым необходимо создавать максимальные условия для успешной работы этих систем и восстановления.</a:t>
            </a:r>
          </a:p>
          <a:p>
            <a:pPr indent="18288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если вы знаете, что у ребенка неблагоприятно протекал период новорожденности, хронические заболевания, ранние</a:t>
            </a:r>
            <a:r>
              <a:rPr lang="ru-RU" b="1" baseline="0" dirty="0">
                <a:latin typeface="Arial" panose="020B0604020202020204" pitchFamily="34" charset="0"/>
                <a:cs typeface="Arial" panose="020B0604020202020204" pitchFamily="34" charset="0"/>
              </a:rPr>
              <a:t> травмы- адаптация может затягиваться и усложняться.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>
                <a:latin typeface="Arial" panose="020B0604020202020204" pitchFamily="34" charset="0"/>
                <a:cs typeface="Arial" panose="020B0604020202020204" pitchFamily="34" charset="0"/>
              </a:rPr>
              <a:t>Особое внимание необходимо уделить расстройствам нервно-психической сферы, которые в настоящее время проявляются очень часто и могут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 следствием попадания в новую среду и сложностями освоения новых функций, а могут быть постоянным спутником ребенка. В первом случае нервно-психические расстройства носят временный характер,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их степень проявления не так сильна, как при отклонениях от нормы. Такие симптомы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исчезают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через 1-2 месяца при условии получения поддержки от родителей или других значимых взрослых.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Если вы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заметили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у ребенка</a:t>
            </a:r>
            <a:r>
              <a:rPr lang="ru-RU" b="0" baseline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0" baseline="0" dirty="0">
                <a:latin typeface="Arial" panose="020B0604020202020204" pitchFamily="34" charset="0"/>
                <a:cs typeface="Arial" panose="020B0604020202020204" pitchFamily="34" charset="0"/>
              </a:rPr>
              <a:t>панические и стрессовые состояния, связанные с большим чувством страха у ребенка: я очень боюсь отвечать у доски, разговаривать с новыми людьми;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0" baseline="0" dirty="0">
                <a:latin typeface="Arial" panose="020B0604020202020204" pitchFamily="34" charset="0"/>
                <a:cs typeface="Arial" panose="020B0604020202020204" pitchFamily="34" charset="0"/>
              </a:rPr>
              <a:t>неврозы и истерики, которые протекают в повышенной раздражимостью, постоянными жалобами и бурными эмоциональными реакциями на трудности, в том числе с обучением; или аффективные патологические реакции –когда на обычные внешние раздражители ребенок проявляет чрезмерную реакцию гнева или плаксивости. Например, ребенок на любые мелкие трудности (уронил ручку, захотел в туалет, не получил то, что просил у одноклассника) плачет или злится (дерется);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бессонницу</a:t>
            </a:r>
            <a:r>
              <a:rPr lang="ru-RU" b="0" baseline="0" dirty="0">
                <a:latin typeface="Arial" panose="020B0604020202020204" pitchFamily="34" charset="0"/>
                <a:cs typeface="Arial" panose="020B0604020202020204" pitchFamily="34" charset="0"/>
              </a:rPr>
              <a:t> или снохождения у ребенка, а также гиперактивность, подтвержденная врачебными исследованиями;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0" baseline="0" dirty="0">
                <a:latin typeface="Arial" panose="020B0604020202020204" pitchFamily="34" charset="0"/>
                <a:cs typeface="Arial" panose="020B0604020202020204" pitchFamily="34" charset="0"/>
              </a:rPr>
              <a:t>задержку психического развития, когда показатели мышления, памяти, восприятия, речевых навыков и других психических функций не успевают развиться и функционировать в полной мере. Ребенок забывает то, что учили вчера, позавчера; не может связывать по смыслу события, его рассказы спонтанны, спутаны, не имеют структуры;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0" baseline="0" dirty="0">
                <a:latin typeface="Arial" panose="020B0604020202020204" pitchFamily="34" charset="0"/>
                <a:cs typeface="Arial" panose="020B0604020202020204" pitchFamily="34" charset="0"/>
              </a:rPr>
              <a:t>либо болезни, имеющие специфическую симптоматику: параноидальные патологии, спутанность сознания, шизофрении, эпилепсия и т.д.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baseline="0" dirty="0">
                <a:latin typeface="Arial" panose="020B0604020202020204" pitchFamily="34" charset="0"/>
                <a:cs typeface="Arial" panose="020B0604020202020204" pitchFamily="34" charset="0"/>
              </a:rPr>
              <a:t>То вашему ребенку потребуется не только особый подход и внимание в период прохождения адаптации и погружения в новую среду, но и консультации специалистов психологов, психиатров, невропатологов.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0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0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Как правило, семилетний ребенок пока не может самостоятельно управлять своим временем, но приучать его можно уже сейчас: совсем скоро этот навык ему пригодится. Доказано на практике, что соблюдение режима дня помогает школьнику стать самостоятельным и организованным, а специальные исследования, проведенные в начальных классах, показали, что отличники имеют твердо установленное время для приготовления уроков и постоянно его придерживаются. Так что, хорошие оценки – это результат не только способностей и усидчивости, но и упорного труда и привычки к систематической работе в определенное время.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F9B8-F75E-49DC-9DDF-D9FA28FD62A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5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F5CE47-09C7-49F9-AE11-7F76808AE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9ED933-7C3D-4814-BB1A-BA0E9AF32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744819-77D9-477F-880D-F44F42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62B0FA-F765-42D8-977A-E9E23DD9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B26648-1E61-4994-BA53-0EE23241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8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69844-0F7B-4AA9-AD08-2684E597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1AC99B-AC75-400B-BFF9-69BE2F6BD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36F991-3F66-4714-B69D-3C2C1B24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C21561-CA41-4660-905A-6E7112FF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77DE21-8DA6-4B81-AFC8-3C7E1C3E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EE2377-F0B4-430C-AED4-17955D1BB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8B99760-47E7-4B9C-9297-86B14EB3F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D49B9C-0022-4A61-A7DA-7350A7BE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F574A4-3093-474C-8EF0-EBE89187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C38F1F-2C66-467C-B449-62C6F9FC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0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FA0DFB-CEDD-47FF-AA23-62CFE802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03B0C8-50FF-4ACF-94C4-B667CD54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32F50A-1F31-4858-9298-87DAE861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4E4DE0-D470-497F-ABBB-6BA6CABE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2D2D9-D291-4374-978F-06C5DD2F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3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B6D43B-626B-4051-B96A-012012BC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CCF46F-4856-4562-A0A4-68D636467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BEE6CB-81DA-4268-85DE-4640ACC2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2FD44F-401F-48BD-AD4F-284E553D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2A58A3-A9D3-4070-9EBF-D5BBA20F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7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D4049C-6582-4682-AC80-F5C3AD38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A52216-6245-4F9B-84B8-0954778CA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64A9214-92CF-48CC-9B18-A32896E9A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23D0E6-A13C-4AD0-9D38-6FEE9B27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8FC4F3-9778-4CEE-ACCE-438E66C7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D6787A-9244-4594-9716-B8558529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65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7741D1-878A-49D5-BEC9-FA603E75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93BE32-CC28-4EBF-A108-468FCA801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EFD6621-2822-44D2-AE94-376DABF5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7E1E592-226B-45D1-8690-284FBBCFD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D296613-12C5-47D1-BE62-44D1D0DB0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193B8FA-52E8-4918-B25E-F13485B5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CD2490D-6046-4ADB-BBA6-11D83742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FF3970C-38F5-4772-B3A3-54406B56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0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AA1692-C4BB-468E-9CF2-526F307E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725B3F1-E864-42CC-8783-58C9FB25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1F3B41-8106-4E16-B5F6-843E77D1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B28644F-F509-47B9-BBE6-F6599FCB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7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B5A6ED7-5041-4EA4-AE6B-3D5B3B51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33F605A-57CA-4BE0-A05B-4FAB2C1F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E008241-A1FA-49FA-8446-641D91DC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34E68C-01C1-4E1C-8BC2-87D2D588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121352-3C65-45D9-8F87-65E99C66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D98952-6292-4E12-9F13-D4B03C202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C21688E-B1C5-4318-B68E-D0B0A58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8D4775-D5C3-46C3-9696-2FDC27C1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B6E3CA-736E-4A55-ABA9-59403FF9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7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A4D645-74AF-4CBA-9BE2-0C9F382E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02B05BF-9089-46D0-B53F-F5B66950D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1EF9AB8-1105-47BE-8C66-DDAED3AFC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680F94-2F01-48AE-96F9-0972B8B3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5F006E-5BD7-4C81-B157-0F6F051B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2908B0F-7F93-409E-B2D1-C4A6920E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D1AB5B-F250-4298-AAF4-A36278C7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89726F-E7D5-46FE-B499-90A65C771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983956-F145-44C7-A2CC-39297688D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2D47-12CE-4AA3-868B-845C3106D8A7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B282A1-FA7C-44DE-AB10-A399DB778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3DCE79-0131-4763-9BA2-32640AB43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5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4.xml"/><Relationship Id="rId18" Type="http://schemas.openxmlformats.org/officeDocument/2006/relationships/image" Target="../media/image30.png"/><Relationship Id="rId3" Type="http://schemas.openxmlformats.org/officeDocument/2006/relationships/image" Target="../media/image11.jfif"/><Relationship Id="rId21" Type="http://schemas.openxmlformats.org/officeDocument/2006/relationships/customXml" Target="../ink/ink8.xml"/><Relationship Id="rId7" Type="http://schemas.openxmlformats.org/officeDocument/2006/relationships/image" Target="../media/image15.jpg"/><Relationship Id="rId12" Type="http://schemas.openxmlformats.org/officeDocument/2006/relationships/image" Target="../media/image27.png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9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fif"/><Relationship Id="rId11" Type="http://schemas.openxmlformats.org/officeDocument/2006/relationships/customXml" Target="../ink/ink3.xml"/><Relationship Id="rId5" Type="http://schemas.openxmlformats.org/officeDocument/2006/relationships/image" Target="../media/image13.jfif"/><Relationship Id="rId15" Type="http://schemas.openxmlformats.org/officeDocument/2006/relationships/customXml" Target="../ink/ink5.xml"/><Relationship Id="rId10" Type="http://schemas.openxmlformats.org/officeDocument/2006/relationships/image" Target="../media/image26.png"/><Relationship Id="rId19" Type="http://schemas.openxmlformats.org/officeDocument/2006/relationships/customXml" Target="../ink/ink7.xml"/><Relationship Id="rId4" Type="http://schemas.openxmlformats.org/officeDocument/2006/relationships/image" Target="../media/image12.png"/><Relationship Id="rId9" Type="http://schemas.openxmlformats.org/officeDocument/2006/relationships/customXml" Target="../ink/ink2.xml"/><Relationship Id="rId14" Type="http://schemas.openxmlformats.org/officeDocument/2006/relationships/image" Target="../media/image28.png"/><Relationship Id="rId22" Type="http://schemas.openxmlformats.org/officeDocument/2006/relationships/customXml" Target="../ink/ink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774" y="5137790"/>
            <a:ext cx="11772452" cy="17202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7030A0"/>
                </a:solidFill>
              </a:rPr>
              <a:t>“От того, как будет чувствовать себя ребёнок, поднимаясь на первую ступеньку лестницы познания, что он будет переживать, зависит весь дальнейший путь к знаниям”.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/>
              <a:t>В.А. Сухомлинский</a:t>
            </a:r>
            <a:endParaRPr lang="ru-RU" sz="2000" dirty="0"/>
          </a:p>
        </p:txBody>
      </p:sp>
      <p:pic>
        <p:nvPicPr>
          <p:cNvPr id="4" name="Picture 3" descr="A picture containing person, sitting, indoor, child&#10;&#10;Description automatically generated">
            <a:extLst>
              <a:ext uri="{FF2B5EF4-FFF2-40B4-BE49-F238E27FC236}">
                <a16:creationId xmlns:a16="http://schemas.microsoft.com/office/drawing/2014/main" xmlns="" id="{16D12BDF-50FC-454D-AED1-27E443A75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94" y="1228961"/>
            <a:ext cx="5751417" cy="3818640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DD0E81EB-A502-494B-BBE7-B00AE240D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854" y="0"/>
            <a:ext cx="949429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70C0"/>
                </a:solidFill>
              </a:rPr>
              <a:t>АДАПТАЦИЯ  ПЕРВОКЛАССНИКОВ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3300"/>
                </a:solidFill>
              </a:rPr>
              <a:t>Встреча психолога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15183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951826" cy="6139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ts val="3900"/>
              </a:lnSpc>
            </a:pPr>
            <a:r>
              <a:rPr lang="ru-RU" sz="4000" b="1" dirty="0">
                <a:solidFill>
                  <a:srgbClr val="0070C0"/>
                </a:solidFill>
                <a:latin typeface="+mn-lt"/>
              </a:rPr>
              <a:t>Что такое рационально организованный режим дня?!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087" y="793919"/>
            <a:ext cx="11951825" cy="559428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Достаточный отдых на свежем воздухе (3– 3 ,5 часа в день)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Достаточный продолжительный сон, со строго установленным временем подъёма и отхода ко сну. (встаём в 7.00 часов, ложимся в 21,00-21,30 часов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После школы обязательно: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Пообедать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1-1,5 часа отдохнуть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Выполнять уроки тогда, когда ребёнок наиболее спокоен и уже отдохнул (15.00-17.00)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Вечером (19.00-20.30) после ужина заниматься своими делами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Например, просмотр телевизора 40-45 минут в день, сидя, расстояние от 2 до 5,5 метров от экрана с включённым светом.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ОБРАТИТЕ ВНИМАНИЕ НА ДОПОЛНИТЕЛЬНЫЕ НАГРУЗКИ!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ЖЕЛАТЕЛЬНО ПОЛНОСТЬЮ ИСКЛЮЧИТЬ ДЛЯ 1 КЛАССОВ, ЧАСТО БОЛЕЮЩИХ, ДЛЯ ТЕХ У КОГО СЛАБАЯ НЕРВНАЯ СИСТЕМУ, КТО МЕДЛИТЕЛЕН И ГИПЕРАКТИВЕН.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и полноценное питание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294" y="1247208"/>
            <a:ext cx="11659411" cy="50290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Прием пищи 4-5 раз в день: завтрак, обед ужин, 1-2 легких перекуса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Калорийность от 1500 до 2000 ккал в сутки в зависимости от пола, веса, роста, нагрузки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Особое внимание завтраку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Обязательный обед в школе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Питательный и легкий ужин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Перерыв между приемами пищи не более 3 часов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2812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174" y="908086"/>
            <a:ext cx="11771777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/>
              <a:t>В 1 классе – примерно 30 минут</a:t>
            </a:r>
          </a:p>
          <a:p>
            <a:pPr>
              <a:buNone/>
            </a:pPr>
            <a:r>
              <a:rPr lang="ru-RU" sz="3600" b="1" dirty="0"/>
              <a:t>Во 2 классе – до 1 часа</a:t>
            </a:r>
          </a:p>
          <a:p>
            <a:pPr>
              <a:buNone/>
            </a:pPr>
            <a:r>
              <a:rPr lang="ru-RU" sz="3600" b="1" dirty="0"/>
              <a:t>В 3 и 4 классах – до 1,5 часов</a:t>
            </a:r>
          </a:p>
          <a:p>
            <a:pPr>
              <a:buNone/>
            </a:pPr>
            <a:endParaRPr lang="ru-RU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/>
              <a:t>У первоклассников навыки самостоятельной работы ещё               НЕ сформированы. Некоторые родители требуют многократного переписывания заданий, заставляют сделать все в один присест, не учитывая, что ребенок устаёт.</a:t>
            </a:r>
          </a:p>
          <a:p>
            <a:pPr>
              <a:buNone/>
            </a:pPr>
            <a:endParaRPr lang="ru-RU" sz="3200" dirty="0"/>
          </a:p>
          <a:p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649" y="5648029"/>
            <a:ext cx="11418701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ПАУЗЫ ПО 15 МИНУТ ЧЕРЕЗ КАЖДЫЕ 15-20 МИНУТ ЗАНЯТИЙ</a:t>
            </a:r>
            <a:r>
              <a:rPr lang="ru-RU" sz="3200" dirty="0"/>
              <a:t>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0AFB33D-57D6-4D6A-85B7-4237BAD8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74" y="108546"/>
            <a:ext cx="11951826" cy="694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ts val="3900"/>
              </a:lnSpc>
            </a:pPr>
            <a:r>
              <a:rPr lang="ru-RU" sz="4000" b="1" dirty="0">
                <a:solidFill>
                  <a:srgbClr val="0070C0"/>
                </a:solidFill>
                <a:latin typeface="+mn-lt"/>
              </a:rPr>
              <a:t>Продолжительность подготовки домашнего задания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040" y="64595"/>
            <a:ext cx="9169917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ts val="3900"/>
              </a:lnSpc>
            </a:pPr>
            <a:r>
              <a:rPr lang="ru-RU" sz="4000" b="1" dirty="0">
                <a:solidFill>
                  <a:srgbClr val="002060"/>
                </a:solidFill>
                <a:latin typeface="+mn-lt"/>
              </a:rPr>
              <a:t>Сотрудничайте с учителями!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9899" y="1479381"/>
            <a:ext cx="11162294" cy="504351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Интересуйтесь об эмоциональном состоянии ребенка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Спрашивайте совета у учителя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Уточняйте домашнее задание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Сообщите учителю об особенностях эмоционального и психического развития и поведения ребенка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Просите о помощи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Разрешать проблемы и ситуации между детьми и родителями с обязательным присутствием учителя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254"/>
            <a:ext cx="12192000" cy="11685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rgbClr val="0070C0"/>
                </a:solidFill>
              </a:rPr>
              <a:t>Создавайте атмосферу принятия и любви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015" y="1642746"/>
            <a:ext cx="1094418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1" dirty="0"/>
              <a:t>Приятное утро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2060"/>
                </a:solidFill>
              </a:rPr>
              <a:t>Благополучное завершение дня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1" dirty="0"/>
              <a:t>Атмосфера между членами семьи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2060"/>
                </a:solidFill>
              </a:rPr>
              <a:t>Совместные дела и события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1" dirty="0"/>
              <a:t>Все домашние конфликты –  без участия и вовлечения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419508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505168"/>
              </p:ext>
            </p:extLst>
          </p:nvPr>
        </p:nvGraphicFramePr>
        <p:xfrm>
          <a:off x="7895060" y="2868299"/>
          <a:ext cx="3844396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8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083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ПРИКАЗ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ПРОСЬБА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ПОРУЧЕНИЕ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7895060" y="3117313"/>
            <a:ext cx="1104781" cy="771580"/>
            <a:chOff x="3478213" y="4510088"/>
            <a:chExt cx="857250" cy="609600"/>
          </a:xfrm>
        </p:grpSpPr>
        <p:sp>
          <p:nvSpPr>
            <p:cNvPr id="9" name="AutoShape 3"/>
            <p:cNvSpPr>
              <a:spLocks noChangeShapeType="1"/>
            </p:cNvSpPr>
            <p:nvPr/>
          </p:nvSpPr>
          <p:spPr bwMode="auto">
            <a:xfrm>
              <a:off x="3478213" y="4551455"/>
              <a:ext cx="857250" cy="55245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" name="AutoShape 2"/>
            <p:cNvSpPr>
              <a:spLocks noChangeShapeType="1"/>
            </p:cNvSpPr>
            <p:nvPr/>
          </p:nvSpPr>
          <p:spPr bwMode="auto">
            <a:xfrm flipH="1">
              <a:off x="3521075" y="4510088"/>
              <a:ext cx="771525" cy="60960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031086" y="166999"/>
            <a:ext cx="7772400" cy="518849"/>
          </a:xfrm>
        </p:spPr>
        <p:txBody>
          <a:bodyPr anchor="ctr">
            <a:no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СЕКРЕТЫ НА ЗАМЕТКУ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73968" y="1135038"/>
            <a:ext cx="52946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3 секрета, </a:t>
            </a:r>
            <a:r>
              <a:rPr lang="ru-RU" sz="2800" b="1" dirty="0"/>
              <a:t>которые помогут вам стать ближе к ребенку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26205" y="1024860"/>
            <a:ext cx="2941112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ПОХВАЛА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ПОМОЩЬ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ПОДДЕРЖКА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32604" y="2831953"/>
            <a:ext cx="55074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3 секрета, </a:t>
            </a:r>
            <a:r>
              <a:rPr lang="ru-RU" sz="2800" b="1" dirty="0"/>
              <a:t>которые помогают управлять поведением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21220" y="4554540"/>
            <a:ext cx="55074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3 секрета, </a:t>
            </a:r>
            <a:r>
              <a:rPr lang="ru-RU" sz="2800" b="1" dirty="0"/>
              <a:t>которые научат ребенка проживать неприятности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832760" y="4480314"/>
            <a:ext cx="2647272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C00000"/>
                </a:solidFill>
              </a:rPr>
              <a:t>ПОГЛАДИТЬ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C00000"/>
                </a:solidFill>
              </a:rPr>
              <a:t>ПОТЕРПЕТЬ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C00000"/>
                </a:solidFill>
              </a:rPr>
              <a:t>ПОДУМАТЬ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782" y="6135161"/>
            <a:ext cx="12058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ЖЕЛАЕМ ВАМ УСПЕХОВ  В ЭТОМ НЕЛЕГКОМ, НО ВАЖНОМ ДЕЛЕ!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r="9721"/>
          <a:stretch/>
        </p:blipFill>
        <p:spPr bwMode="auto">
          <a:xfrm>
            <a:off x="419324" y="2743251"/>
            <a:ext cx="1360966" cy="130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4" y="4463426"/>
            <a:ext cx="1321425" cy="119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" y="958581"/>
            <a:ext cx="1303704" cy="141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23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16" y="2852331"/>
            <a:ext cx="10214804" cy="2736304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2100" b="1" dirty="0">
                <a:solidFill>
                  <a:srgbClr val="0070C0"/>
                </a:solidFill>
              </a:rPr>
              <a:t>Чтобы правильно похвалить ребенка, следуйте нескольким правилам</a:t>
            </a: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18288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dirty="0"/>
              <a:t> Опишите </a:t>
            </a:r>
            <a:r>
              <a:rPr lang="ru-RU" sz="2100" b="1" dirty="0"/>
              <a:t>что</a:t>
            </a:r>
            <a:r>
              <a:rPr lang="ru-RU" sz="2100" dirty="0"/>
              <a:t> вы </a:t>
            </a:r>
            <a:r>
              <a:rPr lang="ru-RU" sz="2100" b="1" dirty="0"/>
              <a:t>видите</a:t>
            </a:r>
            <a:r>
              <a:rPr lang="ru-RU" sz="2100" dirty="0"/>
              <a:t>: </a:t>
            </a:r>
            <a:r>
              <a:rPr lang="ru-RU" sz="2100" i="1" dirty="0"/>
              <a:t>красивые буквы, чистую одежду, прибранный стол и т.д.</a:t>
            </a:r>
          </a:p>
          <a:p>
            <a:pPr marL="18288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dirty="0"/>
              <a:t> Опишите, </a:t>
            </a:r>
            <a:r>
              <a:rPr lang="ru-RU" sz="2100" b="1" dirty="0"/>
              <a:t>что</a:t>
            </a:r>
            <a:r>
              <a:rPr lang="ru-RU" sz="2100" dirty="0"/>
              <a:t> вы в связи с этим </a:t>
            </a:r>
            <a:r>
              <a:rPr lang="ru-RU" sz="2100" b="1" dirty="0"/>
              <a:t>чувствуете:</a:t>
            </a:r>
            <a:r>
              <a:rPr lang="ru-RU" sz="2100" dirty="0"/>
              <a:t> </a:t>
            </a:r>
            <a:r>
              <a:rPr lang="ru-RU" sz="2100" i="1" dirty="0"/>
              <a:t>радость, восторг, удовольствие, удовлетворение и т.д. – положительное чувство!</a:t>
            </a:r>
          </a:p>
          <a:p>
            <a:pPr marL="18288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dirty="0"/>
              <a:t> Подытожьте похвальное поведение ребенка </a:t>
            </a:r>
            <a:r>
              <a:rPr lang="ru-RU" sz="2100" b="1" dirty="0"/>
              <a:t>словом-качеством</a:t>
            </a:r>
            <a:r>
              <a:rPr lang="ru-RU" sz="2100" dirty="0"/>
              <a:t>, </a:t>
            </a:r>
            <a:r>
              <a:rPr lang="ru-RU" sz="2100" b="1" dirty="0"/>
              <a:t>которое</a:t>
            </a:r>
            <a:r>
              <a:rPr lang="ru-RU" sz="2100" dirty="0"/>
              <a:t> в этой ситуации </a:t>
            </a:r>
            <a:r>
              <a:rPr lang="ru-RU" sz="2100" b="1" dirty="0"/>
              <a:t>проявилось</a:t>
            </a:r>
            <a:r>
              <a:rPr lang="ru-RU" sz="2100" dirty="0"/>
              <a:t>: </a:t>
            </a:r>
            <a:r>
              <a:rPr lang="ru-RU" sz="2100" i="1" dirty="0"/>
              <a:t>аккуратность, дисциплинированность, усидчивость, старательность, быстрота, ловкость, находчивость и т.д.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356525"/>
              </p:ext>
            </p:extLst>
          </p:nvPr>
        </p:nvGraphicFramePr>
        <p:xfrm>
          <a:off x="207353" y="1130047"/>
          <a:ext cx="1181192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51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1840">
                <a:tc>
                  <a:txBody>
                    <a:bodyPr/>
                    <a:lstStyle/>
                    <a:p>
                      <a:r>
                        <a:rPr lang="ru-RU" sz="2400" i="1" dirty="0"/>
                        <a:t>Ты молодец !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/>
                        <a:t>Я рад, что у тебя получаются красивые буквы и ты очень старательный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7353" y="741353"/>
            <a:ext cx="6920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Что чувствует ребенок когда слышит?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23262"/>
          <a:stretch/>
        </p:blipFill>
        <p:spPr bwMode="auto">
          <a:xfrm>
            <a:off x="10232120" y="2710795"/>
            <a:ext cx="1884264" cy="249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0036" y="2002909"/>
            <a:ext cx="11811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Похвала</a:t>
            </a:r>
            <a:r>
              <a:rPr lang="ru-RU" sz="2400" dirty="0">
                <a:solidFill>
                  <a:prstClr val="black"/>
                </a:solidFill>
              </a:rPr>
              <a:t> – это лестный, положительный отзыв о ком-либо, чём-либо, высказываемое одобрение кого-либо</a:t>
            </a:r>
            <a:r>
              <a:rPr lang="ru-RU" sz="2400" dirty="0"/>
              <a:t>, чего-либо.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0153" y="5633962"/>
            <a:ext cx="11219774" cy="954107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ВАЖНО 	</a:t>
            </a:r>
            <a:r>
              <a:rPr lang="ru-RU" sz="2800" dirty="0"/>
              <a:t>– 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подкрепляем положительное, а не отрицательное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помнить</a:t>
            </a:r>
            <a:r>
              <a:rPr lang="ru-RU" sz="2800" dirty="0">
                <a:solidFill>
                  <a:srgbClr val="C00000"/>
                </a:solidFill>
              </a:rPr>
              <a:t>:</a:t>
            </a:r>
            <a:r>
              <a:rPr lang="ru-RU" sz="2800" dirty="0"/>
              <a:t>     –  НЕ оцениваем, а стимулируем развитие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38D6671-6073-4945-A826-C0D14EDE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240" y="6900"/>
            <a:ext cx="8229600" cy="634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Как правильно хвалить ребенка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4680871A-DF3C-4299-B27E-5557DAA942D2}"/>
                  </a:ext>
                </a:extLst>
              </p14:cNvPr>
              <p14:cNvContentPartPr/>
              <p14:nvPr/>
            </p14:nvContentPartPr>
            <p14:xfrm>
              <a:off x="4278635" y="513074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80871A-DF3C-4299-B27E-5557DAA942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0995" y="511310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009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57" y="8509"/>
            <a:ext cx="856705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Как правильно помогать ребенку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38613" y="1859592"/>
            <a:ext cx="5072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ВМЕСТЕ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≠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3600" b="1" dirty="0">
                <a:solidFill>
                  <a:srgbClr val="C00000"/>
                </a:solidFill>
              </a:rPr>
              <a:t>ВМЕСТО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908118"/>
              </p:ext>
            </p:extLst>
          </p:nvPr>
        </p:nvGraphicFramePr>
        <p:xfrm>
          <a:off x="567159" y="2782922"/>
          <a:ext cx="11348688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4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ЕСЛИ «ВМЕСТЕ С РЕБЕНКОМ»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ЕСЛИ «ВМЕСТО РЕБЕНКА»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Я нужен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/>
                        <a:t>Мне не доверяют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У меня есть поддержка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/>
                        <a:t>За</a:t>
                      </a:r>
                      <a:r>
                        <a:rPr lang="kk-KZ" sz="2400" baseline="0" dirty="0"/>
                        <a:t> меня сделают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Я могу справиться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/>
                        <a:t>Я</a:t>
                      </a:r>
                      <a:r>
                        <a:rPr lang="kk-KZ" sz="2400" baseline="0" dirty="0"/>
                        <a:t> сам не справляюсь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У меня все получится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У меня все</a:t>
                      </a:r>
                      <a:r>
                        <a:rPr lang="ru-RU" sz="2400" baseline="0" dirty="0"/>
                        <a:t> плохо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Меня любят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Я неудачник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79437" y="5851013"/>
            <a:ext cx="908084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УВЕРЕННОСТЬ</a:t>
            </a:r>
            <a:r>
              <a:rPr lang="ru-RU" sz="3200" b="1" dirty="0">
                <a:solidFill>
                  <a:srgbClr val="0070C0"/>
                </a:solidFill>
              </a:rPr>
              <a:t>     МОТИВАЦИЯ    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САМООЦЕНКА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729205" y="5555633"/>
            <a:ext cx="681941" cy="9383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0840150" y="5562156"/>
            <a:ext cx="746108" cy="93839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957" y="919011"/>
            <a:ext cx="8567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ПОМОЩЬ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/>
              <a:t>– это </a:t>
            </a:r>
            <a:r>
              <a:rPr lang="ru-RU" sz="2800" b="1" dirty="0"/>
              <a:t>содействие </a:t>
            </a:r>
            <a:r>
              <a:rPr lang="ru-RU" sz="2800" dirty="0"/>
              <a:t>кому-либо или чему-либо; </a:t>
            </a:r>
            <a:r>
              <a:rPr lang="ru-RU" sz="2800" b="1" dirty="0"/>
              <a:t>действия</a:t>
            </a:r>
            <a:r>
              <a:rPr lang="ru-RU" sz="2800" dirty="0"/>
              <a:t> или средства, облегчающие, упрощающие что-либо </a:t>
            </a:r>
          </a:p>
        </p:txBody>
      </p:sp>
      <p:pic>
        <p:nvPicPr>
          <p:cNvPr id="4" name="Picture 3" descr="A picture containing text, book, sitting&#10;&#10;Description automatically generated">
            <a:extLst>
              <a:ext uri="{FF2B5EF4-FFF2-40B4-BE49-F238E27FC236}">
                <a16:creationId xmlns:a16="http://schemas.microsoft.com/office/drawing/2014/main" xmlns="" id="{C16332E4-D9E3-44D2-87C5-33F97752B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13" y="-52111"/>
            <a:ext cx="3520187" cy="170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69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151" y="29605"/>
            <a:ext cx="10299539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Как правильно поддерживать  ребенка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75" y="2704041"/>
            <a:ext cx="4282281" cy="1027988"/>
          </a:xfrm>
        </p:spPr>
        <p:txBody>
          <a:bodyPr>
            <a:normAutofit fontScale="92500"/>
          </a:bodyPr>
          <a:lstStyle/>
          <a:p>
            <a:pPr lvl="0"/>
            <a:r>
              <a:rPr lang="ru-RU" sz="2400" b="1" dirty="0"/>
              <a:t>служит опорой</a:t>
            </a:r>
          </a:p>
          <a:p>
            <a:pPr lvl="0"/>
            <a:r>
              <a:rPr lang="ru-RU" sz="2400" b="1" dirty="0"/>
              <a:t>сохраняет жизнеспособность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83308"/>
              </p:ext>
            </p:extLst>
          </p:nvPr>
        </p:nvGraphicFramePr>
        <p:xfrm>
          <a:off x="432000" y="1300808"/>
          <a:ext cx="10263689" cy="53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211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9568">
                <a:tc>
                  <a:txBody>
                    <a:bodyPr/>
                    <a:lstStyle/>
                    <a:p>
                      <a:r>
                        <a:rPr lang="ru-RU" sz="2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Ничего страшного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 в тебя верю и вместе мы справимся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6151" y="720887"/>
            <a:ext cx="6147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Что чувствует ребенок когда слышит?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886" y="3732029"/>
            <a:ext cx="11489539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ЧТОБЫ ПОДДЕРЖАТЬ СЛЕДУЙТЕ ПРАВИЛАМ: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ru-RU" sz="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2400" dirty="0"/>
              <a:t> </a:t>
            </a:r>
            <a:r>
              <a:rPr lang="ru-RU" sz="2400" b="1" dirty="0"/>
              <a:t>Используйте объединение «МЫ справимся…»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Используйте помощь, объяснение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2400" b="1" dirty="0"/>
              <a:t> Разделяйте чувства ребенка, соглашайтесь с любым чувством: озвучивайте его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Вместо нотаций – делитесь своим опытом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2400" b="1" dirty="0"/>
              <a:t> Не сравнивайте с другими – сравнивайте </a:t>
            </a:r>
            <a:r>
              <a:rPr lang="kk-KZ" sz="2400" b="1" dirty="0"/>
              <a:t>ребенка </a:t>
            </a:r>
            <a:r>
              <a:rPr lang="ru-RU" sz="2400" b="1" dirty="0"/>
              <a:t>в его достижениях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Правильно хвалите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5" r="32327"/>
          <a:stretch/>
        </p:blipFill>
        <p:spPr bwMode="auto">
          <a:xfrm>
            <a:off x="10282808" y="44623"/>
            <a:ext cx="16387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65FB572F-87E4-4496-B470-EF505102F2BA}"/>
              </a:ext>
            </a:extLst>
          </p:cNvPr>
          <p:cNvSpPr txBox="1">
            <a:spLocks/>
          </p:cNvSpPr>
          <p:nvPr/>
        </p:nvSpPr>
        <p:spPr>
          <a:xfrm>
            <a:off x="386281" y="2124387"/>
            <a:ext cx="9798862" cy="57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700" b="1" dirty="0">
                <a:solidFill>
                  <a:schemeClr val="accent6">
                    <a:lumMod val="75000"/>
                  </a:schemeClr>
                </a:solidFill>
              </a:rPr>
              <a:t>ПОДДЕРЖКА ≠ ОДОБРЕНИЕ               ПОДДЕРЖКА ≠ ОТРИЦАНИЕ</a:t>
            </a:r>
            <a:endParaRPr lang="ru-RU" sz="18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8E50C1B2-2648-4071-8458-3B7460F9FAB5}"/>
              </a:ext>
            </a:extLst>
          </p:cNvPr>
          <p:cNvSpPr txBox="1">
            <a:spLocks/>
          </p:cNvSpPr>
          <p:nvPr/>
        </p:nvSpPr>
        <p:spPr>
          <a:xfrm>
            <a:off x="5552804" y="2637345"/>
            <a:ext cx="4909655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b="1" dirty="0"/>
              <a:t>подкрепляет, усиливает кого-либо </a:t>
            </a:r>
          </a:p>
          <a:p>
            <a:r>
              <a:rPr lang="ru-RU" b="1" dirty="0"/>
              <a:t>вселяет уверенность, ободряет</a:t>
            </a:r>
          </a:p>
        </p:txBody>
      </p:sp>
    </p:spTree>
    <p:extLst>
      <p:ext uri="{BB962C8B-B14F-4D97-AF65-F5344CB8AC3E}">
        <p14:creationId xmlns:p14="http://schemas.microsoft.com/office/powerpoint/2010/main" val="1866838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25976"/>
            <a:ext cx="9550399" cy="10238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4600"/>
              </a:lnSpc>
            </a:pPr>
            <a:r>
              <a:rPr lang="ru-RU" sz="4000" b="1" dirty="0">
                <a:solidFill>
                  <a:srgbClr val="002060"/>
                </a:solidFill>
                <a:latin typeface="+mn-lt"/>
              </a:rPr>
              <a:t>Как я пойму, </a:t>
            </a:r>
            <a:br>
              <a:rPr lang="ru-RU" sz="4000" b="1" dirty="0">
                <a:solidFill>
                  <a:srgbClr val="002060"/>
                </a:solidFill>
                <a:latin typeface="+mn-lt"/>
              </a:rPr>
            </a:br>
            <a:r>
              <a:rPr lang="ru-RU" sz="4000" b="1" dirty="0">
                <a:solidFill>
                  <a:srgbClr val="002060"/>
                </a:solidFill>
                <a:latin typeface="+mn-lt"/>
              </a:rPr>
              <a:t>что адаптация к школе прошла успешно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535" y="1437640"/>
            <a:ext cx="11353799" cy="491597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Хорошая работоспособность 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Хорошее усвоение учебного материала 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Отсутствие частых заболеваний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желанием идет на занятия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Делится с родителями хорошими событиями в школе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удовольствием выполняет домашнее задание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Положительно отзывается об учителе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Нашел друзей в школе, умеет организовать с ними общение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Управляет своим поведением в школе </a:t>
            </a:r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xmlns="" id="{7E2D169E-0FA1-4AB5-B073-E19AFC689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50" y="0"/>
            <a:ext cx="2590850" cy="2875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1628"/>
            <a:ext cx="12326556" cy="7348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0070C0"/>
                </a:solidFill>
                <a:latin typeface="+mn-lt"/>
              </a:rPr>
              <a:t>Период адаптации к школе…</a:t>
            </a:r>
            <a:br>
              <a:rPr lang="ru-RU" b="1" dirty="0">
                <a:solidFill>
                  <a:srgbClr val="0070C0"/>
                </a:solidFill>
                <a:latin typeface="+mn-lt"/>
              </a:rPr>
            </a:br>
            <a:r>
              <a:rPr lang="ru-RU" b="1" dirty="0">
                <a:solidFill>
                  <a:srgbClr val="0070C0"/>
                </a:solidFill>
                <a:latin typeface="+mn-lt"/>
              </a:rPr>
              <a:t>что происходит со школьником?!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179" y="1298507"/>
            <a:ext cx="5444679" cy="5559493"/>
          </a:xfrm>
        </p:spPr>
        <p:txBody>
          <a:bodyPr vert="horz" lIns="91440" tIns="45720" rIns="91440" bIns="45720" rtlCol="0">
            <a:noAutofit/>
          </a:bodyPr>
          <a:lstStyle/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/>
              <a:t>Международная конференция «Укрепление психического здоровья детей и подростков», Алматы, январь 2018 г.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cs typeface="Arial" panose="020B0604020202020204" pitchFamily="34" charset="0"/>
              </a:rPr>
              <a:t>Международная конференция «Виртуальные услуги как новаторский подход к расширению доступа всех подростков к дружественным услугам» Душанбе, октябрь 2017 г.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Совещание международных партнеров «Психическое здоровье и благополучие подростков в Восточной Европе и Центральной Азии: На пути к внедрению эффективных ответных мер на основе накопленного опыта», Алматы, сентябрь 2019 г.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Международная конференция «</a:t>
            </a:r>
            <a:r>
              <a:rPr lang="ru-RU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Leading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Minds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» (конференция «Ведущих умов»), Флоренция / Италия, ноябрь 2019 г.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1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7716D15E-EA4A-43AF-8F86-D3222B785E80}"/>
              </a:ext>
            </a:extLst>
          </p:cNvPr>
          <p:cNvSpPr txBox="1">
            <a:spLocks/>
          </p:cNvSpPr>
          <p:nvPr/>
        </p:nvSpPr>
        <p:spPr>
          <a:xfrm>
            <a:off x="6163278" y="1298507"/>
            <a:ext cx="5579543" cy="5559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Снижение способности к саморегуляции поведения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Кривляние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Манерность, неестественность поведения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Склонность к конфликтам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 концу 1 месяца в школе у многих детей наблюдается эмоциональный спад, надоедает рано вставать, сидеть на уроках, могут появится первые трудности в обучении.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693"/>
            <a:ext cx="10515600" cy="5218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900"/>
              </a:lnSpc>
            </a:pPr>
            <a:r>
              <a:rPr lang="ru-RU" sz="4000" b="1" dirty="0">
                <a:solidFill>
                  <a:srgbClr val="0070C0"/>
                </a:solidFill>
                <a:latin typeface="+mn-lt"/>
              </a:rPr>
              <a:t>Ваша поддержка и помощь ребенку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6196" y="907719"/>
            <a:ext cx="5157787" cy="550258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НЕ рекомендуемые фразы для общения: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-Я тысячу раз говорил тебе, что…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-Сколько раз надо повторять…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-О чём ты только думаешь…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-Неужели тебе трудно запомнить, что…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-Ты становишься…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-Ты такой же как,…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-Отстань, некогда мне…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-Почему Алина (Настя, Марат и т.д.) такая, а ты - нет…</a:t>
            </a:r>
          </a:p>
          <a:p>
            <a:pPr>
              <a:buNone/>
            </a:pPr>
            <a:endParaRPr lang="ru-RU" sz="2400" b="1" dirty="0">
              <a:latin typeface="Comic Sans MS" panose="030F0702030302020204" pitchFamily="66" charset="0"/>
            </a:endParaRPr>
          </a:p>
          <a:p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924645" y="907719"/>
            <a:ext cx="6005586" cy="542268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Рекомендуемые фразы для общения:</a:t>
            </a:r>
          </a:p>
          <a:p>
            <a:pPr>
              <a:buNone/>
            </a:pPr>
            <a:r>
              <a:rPr lang="ru-RU" sz="2400" dirty="0">
                <a:latin typeface="Comic Sans MS" panose="030F0702030302020204" pitchFamily="66" charset="0"/>
              </a:rPr>
              <a:t>- </a:t>
            </a:r>
            <a:r>
              <a:rPr lang="ru-RU" sz="2400" b="1" dirty="0">
                <a:latin typeface="Comic Sans MS" panose="030F0702030302020204" pitchFamily="66" charset="0"/>
              </a:rPr>
              <a:t>Ты у меня умный, красивый (и т.д.).</a:t>
            </a:r>
          </a:p>
          <a:p>
            <a:pPr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- Как хорошо, что у меня есть ты.</a:t>
            </a:r>
          </a:p>
          <a:p>
            <a:pPr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- Ты у меня молодец.</a:t>
            </a:r>
          </a:p>
          <a:p>
            <a:pPr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- Я тебя очень люблю.</a:t>
            </a:r>
          </a:p>
          <a:p>
            <a:pPr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- Как хорошо ты это сделал, научи и меня этому.</a:t>
            </a:r>
          </a:p>
          <a:p>
            <a:pPr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- Спасибо тебе, я тебе очень благодарна.</a:t>
            </a:r>
          </a:p>
          <a:p>
            <a:pPr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- Если бы не ты, я бы никогда с этим не справился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4824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2070" y="107576"/>
            <a:ext cx="4182036" cy="65218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i="1" dirty="0">
              <a:solidFill>
                <a:srgbClr val="00B0F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</a:rPr>
              <a:t>Дорогие родители!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500" b="1" i="1" dirty="0">
              <a:solidFill>
                <a:srgbClr val="00B0F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</a:rPr>
              <a:t>Давайте вместе будем </a:t>
            </a:r>
            <a:endParaRPr lang="en-US" b="1" i="1" dirty="0">
              <a:solidFill>
                <a:srgbClr val="00B0F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</a:rPr>
              <a:t>терпеливыми, </a:t>
            </a:r>
            <a:endParaRPr lang="en-US" b="1" i="1" dirty="0">
              <a:solidFill>
                <a:srgbClr val="00B0F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</a:rPr>
              <a:t>спокойными,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</a:rPr>
              <a:t>уверенными,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</a:rPr>
              <a:t>изобретательными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</a:rPr>
              <a:t>и мудрыми!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i="1" dirty="0">
              <a:solidFill>
                <a:srgbClr val="00B0F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Пусть Ваш ребёнок видит и чувствует, что у него есть рядом взрослые, которые его поймут и помогут в этот серьёзный этап в жизни!</a:t>
            </a:r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AB48C89C-E5C8-43CB-9055-285E52E58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" y="0"/>
            <a:ext cx="3071813" cy="2806733"/>
          </a:xfrm>
          <a:prstGeom prst="rect">
            <a:avLst/>
          </a:prstGeom>
        </p:spPr>
      </p:pic>
      <p:pic>
        <p:nvPicPr>
          <p:cNvPr id="5" name="Picture 4" descr="A picture containing person, indoor, person, sitting&#10;&#10;Description automatically generated">
            <a:extLst>
              <a:ext uri="{FF2B5EF4-FFF2-40B4-BE49-F238E27FC236}">
                <a16:creationId xmlns:a16="http://schemas.microsoft.com/office/drawing/2014/main" xmlns="" id="{32377438-9C4D-4E9C-A633-A3B37211E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42" y="19838"/>
            <a:ext cx="3389258" cy="2551912"/>
          </a:xfrm>
          <a:prstGeom prst="rect">
            <a:avLst/>
          </a:prstGeom>
        </p:spPr>
      </p:pic>
      <p:pic>
        <p:nvPicPr>
          <p:cNvPr id="6" name="Picture 5" descr="A picture containing person, person, indoor, girl&#10;&#10;Description automatically generated">
            <a:extLst>
              <a:ext uri="{FF2B5EF4-FFF2-40B4-BE49-F238E27FC236}">
                <a16:creationId xmlns:a16="http://schemas.microsoft.com/office/drawing/2014/main" xmlns="" id="{B9CFC33D-3562-47FE-9187-5256D5531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29" y="4972426"/>
            <a:ext cx="3326452" cy="1862813"/>
          </a:xfrm>
          <a:prstGeom prst="rect">
            <a:avLst/>
          </a:prstGeom>
        </p:spPr>
      </p:pic>
      <p:pic>
        <p:nvPicPr>
          <p:cNvPr id="10" name="Picture 9" descr="A person sitting in a dark room&#10;&#10;Description automatically generated">
            <a:extLst>
              <a:ext uri="{FF2B5EF4-FFF2-40B4-BE49-F238E27FC236}">
                <a16:creationId xmlns:a16="http://schemas.microsoft.com/office/drawing/2014/main" xmlns="" id="{B4BDC160-E8C9-42B4-B83F-F3D64CBA6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2592767"/>
            <a:ext cx="3353067" cy="2203098"/>
          </a:xfrm>
          <a:prstGeom prst="rect">
            <a:avLst/>
          </a:prstGeom>
        </p:spPr>
      </p:pic>
      <p:pic>
        <p:nvPicPr>
          <p:cNvPr id="12" name="Picture 11" descr="A picture containing person, girl, person, little&#10;&#10;Description automatically generated">
            <a:extLst>
              <a:ext uri="{FF2B5EF4-FFF2-40B4-BE49-F238E27FC236}">
                <a16:creationId xmlns:a16="http://schemas.microsoft.com/office/drawing/2014/main" xmlns="" id="{62C2EDD3-72F9-425A-BCD5-F3D30C539B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7" y="4864633"/>
            <a:ext cx="3117602" cy="2078401"/>
          </a:xfrm>
          <a:prstGeom prst="rect">
            <a:avLst/>
          </a:prstGeom>
        </p:spPr>
      </p:pic>
      <p:pic>
        <p:nvPicPr>
          <p:cNvPr id="14" name="Picture 13" descr="A picture containing person, computer, indoor, computer&#10;&#10;Description automatically generated">
            <a:extLst>
              <a:ext uri="{FF2B5EF4-FFF2-40B4-BE49-F238E27FC236}">
                <a16:creationId xmlns:a16="http://schemas.microsoft.com/office/drawing/2014/main" xmlns="" id="{68C5ED76-9003-459C-9E13-C965175A62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699"/>
            <a:ext cx="3071813" cy="22734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E3F754B9-5069-4CC5-A659-2040601D555D}"/>
                  </a:ext>
                </a:extLst>
              </p14:cNvPr>
              <p14:cNvContentPartPr/>
              <p14:nvPr/>
            </p14:nvContentPartPr>
            <p14:xfrm>
              <a:off x="9017315" y="106343"/>
              <a:ext cx="3028320" cy="2017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3F754B9-5069-4CC5-A659-2040601D55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08315" y="97703"/>
                <a:ext cx="3045960" cy="20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6AE1ECEE-62B3-441F-8ECA-DC074DB11796}"/>
                  </a:ext>
                </a:extLst>
              </p14:cNvPr>
              <p14:cNvContentPartPr/>
              <p14:nvPr/>
            </p14:nvContentPartPr>
            <p14:xfrm>
              <a:off x="7368155" y="3018023"/>
              <a:ext cx="5664240" cy="3684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E1ECEE-62B3-441F-8ECA-DC074DB117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59155" y="3009023"/>
                <a:ext cx="5681880" cy="37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C09C1EF8-4AE0-43E1-B7C3-7BC9BAE18453}"/>
                  </a:ext>
                </a:extLst>
              </p14:cNvPr>
              <p14:cNvContentPartPr/>
              <p14:nvPr/>
            </p14:nvContentPartPr>
            <p14:xfrm>
              <a:off x="2849435" y="221543"/>
              <a:ext cx="374040" cy="505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09C1EF8-4AE0-43E1-B7C3-7BC9BAE1845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31435" y="203903"/>
                <a:ext cx="40968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xmlns="" id="{3DC89B17-E503-4438-B831-608ACCBC82A6}"/>
                  </a:ext>
                </a:extLst>
              </p14:cNvPr>
              <p14:cNvContentPartPr/>
              <p14:nvPr/>
            </p14:nvContentPartPr>
            <p14:xfrm>
              <a:off x="2804795" y="5210423"/>
              <a:ext cx="624600" cy="523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DC89B17-E503-4438-B831-608ACCBC82A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87155" y="5192783"/>
                <a:ext cx="6602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xmlns="" id="{9BBC6A21-9C24-467B-A472-C261C02F7CEF}"/>
                  </a:ext>
                </a:extLst>
              </p14:cNvPr>
              <p14:cNvContentPartPr/>
              <p14:nvPr/>
            </p14:nvContentPartPr>
            <p14:xfrm>
              <a:off x="2760515" y="3000383"/>
              <a:ext cx="588240" cy="789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BBC6A21-9C24-467B-A472-C261C02F7CE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42515" y="2982383"/>
                <a:ext cx="623880" cy="8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xmlns="" id="{9E2407A8-984F-4DBA-B5CD-E75E74EBF8A2}"/>
                  </a:ext>
                </a:extLst>
              </p14:cNvPr>
              <p14:cNvContentPartPr/>
              <p14:nvPr/>
            </p14:nvContentPartPr>
            <p14:xfrm>
              <a:off x="3594995" y="4731263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E2407A8-984F-4DBA-B5CD-E75E74EBF8A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77355" y="471362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xmlns="" id="{53C0E95C-675D-4D89-8F4F-27831E7B85A3}"/>
                  </a:ext>
                </a:extLst>
              </p14:cNvPr>
              <p14:cNvContentPartPr/>
              <p14:nvPr/>
            </p14:nvContentPartPr>
            <p14:xfrm>
              <a:off x="6658235" y="2440943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3C0E95C-675D-4D89-8F4F-27831E7B85A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40235" y="242294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xmlns="" id="{699CE0D3-7C13-4724-BBB4-A549C9DCA79F}"/>
                  </a:ext>
                </a:extLst>
              </p14:cNvPr>
              <p14:cNvContentPartPr/>
              <p14:nvPr/>
            </p14:nvContentPartPr>
            <p14:xfrm>
              <a:off x="6516035" y="4314383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99CE0D3-7C13-4724-BBB4-A549C9DCA7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98035" y="4296383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0005" y="83167"/>
            <a:ext cx="11069619" cy="16846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/>
              <a:t>Начало обучения в школе – один из наиболее сложных и ответственных моментов в жизни детей, как в социально-психологическом,  так и в физиологическом плане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58184" y="2290539"/>
            <a:ext cx="4351396" cy="30711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Новые обязанности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165202" y="3277384"/>
            <a:ext cx="4351396" cy="3275896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Новые отношения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842646" y="2043953"/>
            <a:ext cx="3936978" cy="30711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Новые контакты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38" y="112646"/>
            <a:ext cx="7304874" cy="11449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ШКОЛА СТАВИТ ПЕРЕД УЧЕНИКОМ  РЯД ЗАДАЧ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218602" y="1483958"/>
            <a:ext cx="5040912" cy="16380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Не связанных с их опытом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333496" y="3152164"/>
            <a:ext cx="5040912" cy="1734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Максимум активности интеллектуальных сил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290040" y="4951544"/>
            <a:ext cx="5127824" cy="173437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Максимум активности</a:t>
            </a:r>
          </a:p>
          <a:p>
            <a:pPr algn="ctr"/>
            <a:r>
              <a:rPr lang="ru-RU" sz="2800" b="1" dirty="0"/>
              <a:t> физических сил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716765" y="1322594"/>
            <a:ext cx="1042947" cy="5156966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sp>
        <p:nvSpPr>
          <p:cNvPr id="10" name="Прямоугольник 9"/>
          <p:cNvSpPr/>
          <p:nvPr/>
        </p:nvSpPr>
        <p:spPr>
          <a:xfrm>
            <a:off x="8002649" y="3082069"/>
            <a:ext cx="3128842" cy="16380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УТОМЛЕНИЕ</a:t>
            </a:r>
          </a:p>
        </p:txBody>
      </p:sp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xmlns="" id="{A4E1317E-9E7A-422A-87F9-C9A506303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21" y="16743"/>
            <a:ext cx="2130067" cy="23708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1762"/>
            <a:ext cx="10515600" cy="7967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ОСОБЕННОСТИ КРИЗИСА в 7 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247150"/>
            <a:ext cx="11391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Появляется осознание своего социального «Я»- высокая потребность устанавливать контакты, быть взрослым, гордится своим новым положением;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Ощущает себя как человек со своими особенностями: уходит наивное восприятие мира (когда ребенок сердится, он осознает, что сердится)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переживаний появляется смысл: обобщаются переживания, появляется логика чувств (все возникающие чувства ребенок не всегда осознает, но обязательно переживет)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Заканчивает формирование воображение, образное мышление, внимание и произвольная память. При этом наблюдается высокая возбудимость, связанная с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несформированностью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долей больших полушарий (они сформируются к 13 годам).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Выстраивается система, осознаний: что «хорошо», а что нет, учится отличать плохое от хорошего.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Начинает формироваться самооценка, позиция и роль в семье и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88356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22" y="87469"/>
            <a:ext cx="812639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Адаптация (приспособление) </a:t>
            </a:r>
            <a:br>
              <a:rPr lang="ru-RU" b="1" dirty="0">
                <a:solidFill>
                  <a:srgbClr val="002060"/>
                </a:solidFill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</a:rPr>
              <a:t>к школе происходит не сразу</a:t>
            </a:r>
          </a:p>
        </p:txBody>
      </p:sp>
      <p:pic>
        <p:nvPicPr>
          <p:cNvPr id="5" name="Picture 4" descr="A picture containing building, train, painted, table&#10;&#10;Description automatically generated">
            <a:extLst>
              <a:ext uri="{FF2B5EF4-FFF2-40B4-BE49-F238E27FC236}">
                <a16:creationId xmlns:a16="http://schemas.microsoft.com/office/drawing/2014/main" xmlns="" id="{2A669197-65F7-4C47-8621-33D99F7A7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40" y="0"/>
            <a:ext cx="4290060" cy="1874569"/>
          </a:xfrm>
          <a:prstGeom prst="rect">
            <a:avLst/>
          </a:prstGeom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47322" y="2231135"/>
            <a:ext cx="11811000" cy="446408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Адаптация первоклассника может длиться от 2 недель до 6 месяцев.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Продолжительность периода адаптации зависит от: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индивидуальных особенностей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уровня готовности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школе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степени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развития социальных навыков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родительского отношения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" y="195120"/>
            <a:ext cx="11411284" cy="11627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rgbClr val="002060"/>
                </a:solidFill>
                <a:latin typeface="+mn-lt"/>
              </a:rPr>
              <a:t>Адаптация к школе у детей </a:t>
            </a:r>
            <a:br>
              <a:rPr lang="ru-RU" sz="4800" b="1" dirty="0">
                <a:solidFill>
                  <a:srgbClr val="002060"/>
                </a:solidFill>
                <a:latin typeface="+mn-lt"/>
              </a:rPr>
            </a:br>
            <a:r>
              <a:rPr lang="ru-RU" sz="4800" b="1" dirty="0">
                <a:solidFill>
                  <a:srgbClr val="002060"/>
                </a:solidFill>
                <a:latin typeface="+mn-lt"/>
              </a:rPr>
              <a:t>может проходит тяжелее, если: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7832" y="1873751"/>
            <a:ext cx="10840452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Неблагоприятно протекал период новорожденности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Были черепно-мозговые травмы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Ребенок часто и тяжело болел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хронические заболевания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Имеются расстройства нервно-психической сферы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Что я могу сделать как родитель, чтобы облегчить период адаптации?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567" y="1486401"/>
            <a:ext cx="11758864" cy="528545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Упорядочить режим дня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</a:rPr>
              <a:t> Следить за питанием ребенка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Создать условия для чередования труда и отдыха, учебных заданий и заданий по интересам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Помочь справляться с домашними заданиями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Советоваться с учителями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Создавать атмосферу принятия и любви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3200" b="1" dirty="0"/>
              <a:t> Уделять внимание и проявлять искренний интерес к ребенку</a:t>
            </a:r>
          </a:p>
        </p:txBody>
      </p:sp>
    </p:spTree>
    <p:extLst>
      <p:ext uri="{BB962C8B-B14F-4D97-AF65-F5344CB8AC3E}">
        <p14:creationId xmlns:p14="http://schemas.microsoft.com/office/powerpoint/2010/main" val="423974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509" y="34893"/>
            <a:ext cx="12015491" cy="65655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3200" b="1" dirty="0">
                <a:solidFill>
                  <a:srgbClr val="002060"/>
                </a:solidFill>
                <a:ea typeface="+mj-ea"/>
                <a:cs typeface="+mj-cs"/>
              </a:rPr>
              <a:t>О РЕЖИМЕ: </a:t>
            </a:r>
            <a:r>
              <a:rPr lang="ru-RU" b="1" dirty="0">
                <a:solidFill>
                  <a:srgbClr val="C00000"/>
                </a:solidFill>
                <a:ea typeface="+mj-ea"/>
                <a:cs typeface="+mj-cs"/>
              </a:rPr>
              <a:t>ТОЛЬКО 15% МЛАДШИХ ШКОЛЬНИКОВ СОБЛЮДАЮТ  РЕЖИМ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4089" y="1797120"/>
            <a:ext cx="3735296" cy="121444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Снижению работоспособности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3121" y="3225880"/>
            <a:ext cx="353338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Утомлению и переутомлению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509" y="4654640"/>
            <a:ext cx="4240066" cy="164307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Задержке</a:t>
            </a:r>
          </a:p>
          <a:p>
            <a:pPr algn="ctr"/>
            <a:r>
              <a:rPr lang="ru-RU" sz="3200" b="1" dirty="0"/>
              <a:t>роста и нормального</a:t>
            </a:r>
          </a:p>
          <a:p>
            <a:pPr algn="ctr"/>
            <a:r>
              <a:rPr lang="ru-RU" sz="3200" b="1" dirty="0"/>
              <a:t> развития 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365658" y="1797120"/>
            <a:ext cx="1000132" cy="450059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>
            <a:off x="5145005" y="2178086"/>
            <a:ext cx="2957347" cy="3391208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Состояние ребёнка.</a:t>
            </a:r>
          </a:p>
          <a:p>
            <a:pPr algn="ctr"/>
            <a:r>
              <a:rPr lang="ru-RU" sz="2800" b="1" dirty="0"/>
              <a:t>Здоровье.</a:t>
            </a:r>
          </a:p>
          <a:p>
            <a:pPr algn="ctr"/>
            <a:r>
              <a:rPr lang="ru-RU" sz="2800" b="1" dirty="0"/>
              <a:t>Успехи в учёбе.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 rot="10800000">
            <a:off x="8169980" y="1797119"/>
            <a:ext cx="642942" cy="4868892"/>
          </a:xfrm>
          <a:prstGeom prst="rightBrace">
            <a:avLst>
              <a:gd name="adj1" fmla="val 3993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789FD1DB-BAD0-4D2C-B904-AA3FB3E242CD}"/>
              </a:ext>
            </a:extLst>
          </p:cNvPr>
          <p:cNvSpPr txBox="1">
            <a:spLocks/>
          </p:cNvSpPr>
          <p:nvPr/>
        </p:nvSpPr>
        <p:spPr>
          <a:xfrm>
            <a:off x="51153" y="691449"/>
            <a:ext cx="4667240" cy="931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Нерационально организованный</a:t>
            </a:r>
          </a:p>
          <a:p>
            <a:pPr marL="0" indent="0" algn="ctr">
              <a:lnSpc>
                <a:spcPts val="2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 режим ведет к</a:t>
            </a:r>
          </a:p>
        </p:txBody>
      </p:sp>
      <p:sp>
        <p:nvSpPr>
          <p:cNvPr id="13" name="Скругленный прямоугольник 3">
            <a:extLst>
              <a:ext uri="{FF2B5EF4-FFF2-40B4-BE49-F238E27FC236}">
                <a16:creationId xmlns:a16="http://schemas.microsoft.com/office/drawing/2014/main" xmlns="" id="{86220C8C-C0F8-44C8-813D-5745ECFDA229}"/>
              </a:ext>
            </a:extLst>
          </p:cNvPr>
          <p:cNvSpPr/>
          <p:nvPr/>
        </p:nvSpPr>
        <p:spPr>
          <a:xfrm>
            <a:off x="8619129" y="1672326"/>
            <a:ext cx="3396362" cy="499368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400" b="1" dirty="0"/>
              <a:t>Неправильный режим</a:t>
            </a:r>
          </a:p>
          <a:p>
            <a:pPr marL="182880" indent="-18288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400" b="1" dirty="0"/>
              <a:t>Загруженность дополнительными занятиями/кружками.</a:t>
            </a:r>
          </a:p>
          <a:p>
            <a:pPr marL="182880" indent="-18288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400" b="1" dirty="0"/>
              <a:t>Неправильно организованное время выполнения домашних заданий.</a:t>
            </a:r>
          </a:p>
          <a:p>
            <a:pPr marL="182880" indent="-18288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400" b="1" dirty="0"/>
              <a:t>Поздно ложится спать…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7636</TotalTime>
  <Words>4693</Words>
  <Application>Microsoft Office PowerPoint</Application>
  <PresentationFormat>Произвольный</PresentationFormat>
  <Paragraphs>323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Период адаптации к школе… что происходит со школьником?!</vt:lpstr>
      <vt:lpstr>Презентация PowerPoint</vt:lpstr>
      <vt:lpstr>ШКОЛА СТАВИТ ПЕРЕД УЧЕНИКОМ  РЯД ЗАДАЧ</vt:lpstr>
      <vt:lpstr>ОСОБЕННОСТИ КРИЗИСА в 7 ЛЕТ</vt:lpstr>
      <vt:lpstr>Адаптация (приспособление)  к школе происходит не сразу</vt:lpstr>
      <vt:lpstr>Адаптация к школе у детей  может проходит тяжелее, если:</vt:lpstr>
      <vt:lpstr>Что я могу сделать как родитель, чтобы облегчить период адаптации?</vt:lpstr>
      <vt:lpstr>Презентация PowerPoint</vt:lpstr>
      <vt:lpstr>Что такое рационально организованный режим дня?!</vt:lpstr>
      <vt:lpstr>Регулярное и полноценное питание</vt:lpstr>
      <vt:lpstr>Продолжительность подготовки домашнего задания</vt:lpstr>
      <vt:lpstr>Сотрудничайте с учителями!</vt:lpstr>
      <vt:lpstr>Создавайте атмосферу принятия и любви</vt:lpstr>
      <vt:lpstr>СЕКРЕТЫ НА ЗАМЕТКУ</vt:lpstr>
      <vt:lpstr>Как правильно хвалить ребенка</vt:lpstr>
      <vt:lpstr>Как правильно помогать ребенку</vt:lpstr>
      <vt:lpstr>Как правильно поддерживать  ребенка</vt:lpstr>
      <vt:lpstr>Как я пойму,  что адаптация к школе прошла успешно</vt:lpstr>
      <vt:lpstr>Ваша поддержка и помощь ребенку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Тревога≠ страх, стресс</dc:title>
  <dc:creator>Пользователь</dc:creator>
  <cp:lastModifiedBy>Алёна</cp:lastModifiedBy>
  <cp:revision>211</cp:revision>
  <dcterms:created xsi:type="dcterms:W3CDTF">2020-06-01T02:18:42Z</dcterms:created>
  <dcterms:modified xsi:type="dcterms:W3CDTF">2020-10-13T04:13:29Z</dcterms:modified>
</cp:coreProperties>
</file>