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38CD78D-1FB8-4365-A43F-DB6E7FA24D4A}">
          <p14:sldIdLst>
            <p14:sldId id="256"/>
            <p14:sldId id="257"/>
            <p14:sldId id="258"/>
            <p14:sldId id="259"/>
            <p14:sldId id="260"/>
            <p14:sldId id="261"/>
            <p14:sldId id="262"/>
            <p14:sldId id="263"/>
            <p14:sldId id="264"/>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3" autoAdjust="0"/>
    <p:restoredTop sz="94660"/>
  </p:normalViewPr>
  <p:slideViewPr>
    <p:cSldViewPr snapToGrid="0">
      <p:cViewPr varScale="1">
        <p:scale>
          <a:sx n="74" d="100"/>
          <a:sy n="74" d="100"/>
        </p:scale>
        <p:origin x="-63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115360959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237816745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4621879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316970010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3905318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26794777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215598433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392441431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108505361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285F7A-E8D0-4E07-858C-509FF06F81A5}" type="datetimeFigureOut">
              <a:rPr lang="ru-RU" smtClean="0"/>
              <a:t>26.01.2024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424621135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8285F7A-E8D0-4E07-858C-509FF06F81A5}" type="datetimeFigureOut">
              <a:rPr lang="ru-RU" smtClean="0"/>
              <a:t>26.01.2024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222190694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8285F7A-E8D0-4E07-858C-509FF06F81A5}" type="datetimeFigureOut">
              <a:rPr lang="ru-RU" smtClean="0"/>
              <a:t>26.01.2024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36860229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8285F7A-E8D0-4E07-858C-509FF06F81A5}" type="datetimeFigureOut">
              <a:rPr lang="ru-RU" smtClean="0"/>
              <a:t>26.01.2024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410310462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85F7A-E8D0-4E07-858C-509FF06F81A5}" type="datetimeFigureOut">
              <a:rPr lang="ru-RU" smtClean="0"/>
              <a:t>26.01.2024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183311342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8285F7A-E8D0-4E07-858C-509FF06F81A5}" type="datetimeFigureOut">
              <a:rPr lang="ru-RU" smtClean="0"/>
              <a:t>26.01.2024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373999259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8285F7A-E8D0-4E07-858C-509FF06F81A5}" type="datetimeFigureOut">
              <a:rPr lang="ru-RU" smtClean="0"/>
              <a:t>26.01.2024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064C3F0-73EC-41CC-85E6-38CCA5DAAE3C}" type="slidenum">
              <a:rPr lang="ru-RU" smtClean="0"/>
              <a:t>‹#›</a:t>
            </a:fld>
            <a:endParaRPr lang="ru-RU"/>
          </a:p>
        </p:txBody>
      </p:sp>
    </p:spTree>
    <p:extLst>
      <p:ext uri="{BB962C8B-B14F-4D97-AF65-F5344CB8AC3E}">
        <p14:creationId xmlns:p14="http://schemas.microsoft.com/office/powerpoint/2010/main" val="5198075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285F7A-E8D0-4E07-858C-509FF06F81A5}" type="datetimeFigureOut">
              <a:rPr lang="ru-RU" smtClean="0"/>
              <a:t>26.01.2024</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064C3F0-73EC-41CC-85E6-38CCA5DAAE3C}" type="slidenum">
              <a:rPr lang="ru-RU" smtClean="0"/>
              <a:t>‹#›</a:t>
            </a:fld>
            <a:endParaRPr lang="ru-RU"/>
          </a:p>
        </p:txBody>
      </p:sp>
    </p:spTree>
    <p:extLst>
      <p:ext uri="{BB962C8B-B14F-4D97-AF65-F5344CB8AC3E}">
        <p14:creationId xmlns:p14="http://schemas.microsoft.com/office/powerpoint/2010/main" val="128791842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ransition spd="slow">
    <p:push dir="u"/>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ln>
            <a:gradFill>
              <a:gsLst>
                <a:gs pos="44000">
                  <a:srgbClr val="D5EDA1"/>
                </a:gs>
                <a:gs pos="5000">
                  <a:schemeClr val="accent1">
                    <a:lumMod val="8000"/>
                    <a:lumOff val="9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fontScale="90000"/>
          </a:bodyPr>
          <a:lstStyle/>
          <a:p>
            <a:pPr algn="ctr"/>
            <a:r>
              <a:rPr lang="en-US" sz="8800" dirty="0" smtClean="0">
                <a:solidFill>
                  <a:schemeClr val="accent2">
                    <a:lumMod val="75000"/>
                  </a:schemeClr>
                </a:solidFill>
                <a:effectLst>
                  <a:glow rad="139700">
                    <a:schemeClr val="accent2">
                      <a:satMod val="175000"/>
                      <a:alpha val="40000"/>
                    </a:schemeClr>
                  </a:glow>
                </a:effectLst>
                <a:latin typeface="Broadway" panose="04040905080B02020502" pitchFamily="82" charset="0"/>
              </a:rPr>
              <a:t>Travel to</a:t>
            </a:r>
            <a:br>
              <a:rPr lang="en-US" sz="8800" dirty="0" smtClean="0">
                <a:solidFill>
                  <a:schemeClr val="accent2">
                    <a:lumMod val="75000"/>
                  </a:schemeClr>
                </a:solidFill>
                <a:effectLst>
                  <a:glow rad="139700">
                    <a:schemeClr val="accent2">
                      <a:satMod val="175000"/>
                      <a:alpha val="40000"/>
                    </a:schemeClr>
                  </a:glow>
                </a:effectLst>
                <a:latin typeface="Broadway" panose="04040905080B02020502" pitchFamily="82" charset="0"/>
              </a:rPr>
            </a:br>
            <a:r>
              <a:rPr lang="en-US" sz="8800" dirty="0" smtClean="0">
                <a:solidFill>
                  <a:schemeClr val="accent2">
                    <a:lumMod val="75000"/>
                  </a:schemeClr>
                </a:solidFill>
                <a:effectLst>
                  <a:glow rad="139700">
                    <a:schemeClr val="accent2">
                      <a:satMod val="175000"/>
                      <a:alpha val="40000"/>
                    </a:schemeClr>
                  </a:glow>
                </a:effectLst>
                <a:latin typeface="Broadway" panose="04040905080B02020502" pitchFamily="82" charset="0"/>
              </a:rPr>
              <a:t>Kazakhstan.</a:t>
            </a:r>
            <a:endParaRPr lang="ru-RU" sz="8800" dirty="0">
              <a:solidFill>
                <a:schemeClr val="accent2">
                  <a:lumMod val="75000"/>
                </a:schemeClr>
              </a:solidFill>
              <a:effectLst>
                <a:glow rad="139700">
                  <a:schemeClr val="accent2">
                    <a:satMod val="175000"/>
                    <a:alpha val="40000"/>
                  </a:schemeClr>
                </a:glow>
              </a:effectLst>
            </a:endParaRPr>
          </a:p>
        </p:txBody>
      </p:sp>
      <p:sp>
        <p:nvSpPr>
          <p:cNvPr id="2" name="Подзаголовок 1"/>
          <p:cNvSpPr>
            <a:spLocks noGrp="1"/>
          </p:cNvSpPr>
          <p:nvPr>
            <p:ph type="subTitle" idx="1"/>
          </p:nvPr>
        </p:nvSpPr>
        <p:spPr>
          <a:xfrm>
            <a:off x="193424" y="5035639"/>
            <a:ext cx="4043727" cy="1335585"/>
          </a:xfrm>
        </p:spPr>
        <p:txBody>
          <a:bodyPr>
            <a:normAutofit/>
          </a:bodyPr>
          <a:lstStyle/>
          <a:p>
            <a:r>
              <a:rPr lang="en-US" sz="3200" b="1" i="1" dirty="0" err="1" smtClean="0">
                <a:solidFill>
                  <a:schemeClr val="accent1">
                    <a:lumMod val="50000"/>
                  </a:schemeClr>
                </a:solidFill>
                <a:latin typeface="Aharoni" panose="02010803020104030203" pitchFamily="2" charset="-79"/>
                <a:cs typeface="Aharoni" panose="02010803020104030203" pitchFamily="2" charset="-79"/>
              </a:rPr>
              <a:t>Aliyeva</a:t>
            </a:r>
            <a:r>
              <a:rPr lang="en-US" sz="3200" b="1" i="1" dirty="0" smtClean="0">
                <a:solidFill>
                  <a:schemeClr val="accent1">
                    <a:lumMod val="50000"/>
                  </a:schemeClr>
                </a:solidFill>
                <a:latin typeface="Aharoni" panose="02010803020104030203" pitchFamily="2" charset="-79"/>
                <a:cs typeface="Aharoni" panose="02010803020104030203" pitchFamily="2" charset="-79"/>
              </a:rPr>
              <a:t> Samira</a:t>
            </a:r>
          </a:p>
          <a:p>
            <a:r>
              <a:rPr lang="en-US" sz="3200" b="1" i="1" dirty="0" smtClean="0">
                <a:solidFill>
                  <a:schemeClr val="accent1">
                    <a:lumMod val="50000"/>
                  </a:schemeClr>
                </a:solidFill>
                <a:latin typeface="Aharoni" panose="02010803020104030203" pitchFamily="2" charset="-79"/>
                <a:cs typeface="Aharoni" panose="02010803020104030203" pitchFamily="2" charset="-79"/>
              </a:rPr>
              <a:t>9th grade</a:t>
            </a:r>
          </a:p>
        </p:txBody>
      </p:sp>
    </p:spTree>
    <p:extLst>
      <p:ext uri="{BB962C8B-B14F-4D97-AF65-F5344CB8AC3E}">
        <p14:creationId xmlns:p14="http://schemas.microsoft.com/office/powerpoint/2010/main" val="59713048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2444" y="87493"/>
            <a:ext cx="8150578" cy="1154286"/>
          </a:xfrm>
        </p:spPr>
        <p:txBody>
          <a:bodyPr>
            <a:noAutofit/>
          </a:bodyPr>
          <a:lstStyle/>
          <a:p>
            <a:r>
              <a:rPr lang="en-US" sz="6000" dirty="0" smtClean="0">
                <a:solidFill>
                  <a:schemeClr val="accent2"/>
                </a:solidFill>
                <a:latin typeface="Britannic Bold" pitchFamily="34" charset="0"/>
                <a:cs typeface="Aharoni" panose="02010803020104030203" pitchFamily="2" charset="-79"/>
              </a:rPr>
              <a:t>Culture and traditions</a:t>
            </a:r>
            <a:endParaRPr lang="ru-RU" sz="6000" dirty="0">
              <a:solidFill>
                <a:schemeClr val="accent2"/>
              </a:solidFill>
              <a:cs typeface="Aharoni" panose="02010803020104030203" pitchFamily="2" charset="-79"/>
            </a:endParaRPr>
          </a:p>
        </p:txBody>
      </p:sp>
      <p:pic>
        <p:nvPicPr>
          <p:cNvPr id="7" name="Объект 6"/>
          <p:cNvPicPr>
            <a:picLocks noGrp="1" noChangeAspect="1"/>
          </p:cNvPicPr>
          <p:nvPr>
            <p:ph idx="1"/>
          </p:nvPr>
        </p:nvPicPr>
        <p:blipFill>
          <a:blip r:embed="rId2"/>
          <a:stretch>
            <a:fillRect/>
          </a:stretch>
        </p:blipFill>
        <p:spPr>
          <a:xfrm>
            <a:off x="192758" y="1674254"/>
            <a:ext cx="4866651" cy="3557272"/>
          </a:xfrm>
          <a:prstGeom prst="rect">
            <a:avLst/>
          </a:prstGeom>
          <a:ln>
            <a:noFill/>
          </a:ln>
          <a:effectLst>
            <a:outerShdw blurRad="292100" dist="139700" dir="2700000" algn="tl" rotWithShape="0">
              <a:srgbClr val="333333">
                <a:alpha val="65000"/>
              </a:srgbClr>
            </a:outerShdw>
          </a:effectLst>
        </p:spPr>
      </p:pic>
      <p:sp>
        <p:nvSpPr>
          <p:cNvPr id="5" name="Текст 4"/>
          <p:cNvSpPr>
            <a:spLocks noGrp="1"/>
          </p:cNvSpPr>
          <p:nvPr>
            <p:ph type="body" sz="half" idx="2"/>
          </p:nvPr>
        </p:nvSpPr>
        <p:spPr>
          <a:xfrm>
            <a:off x="5074276" y="1524000"/>
            <a:ext cx="5040567" cy="4560711"/>
          </a:xfrm>
          <a:ln>
            <a:noFill/>
          </a:ln>
          <a:effectLst/>
        </p:spPr>
        <p:style>
          <a:lnRef idx="2">
            <a:schemeClr val="dk1"/>
          </a:lnRef>
          <a:fillRef idx="1">
            <a:schemeClr val="lt1"/>
          </a:fillRef>
          <a:effectRef idx="0">
            <a:schemeClr val="dk1"/>
          </a:effectRef>
          <a:fontRef idx="minor">
            <a:schemeClr val="dk1"/>
          </a:fontRef>
        </p:style>
        <p:txBody>
          <a:bodyPr>
            <a:normAutofit/>
          </a:bodyPr>
          <a:lstStyle/>
          <a:p>
            <a:pPr algn="ctr">
              <a:lnSpc>
                <a:spcPct val="150000"/>
              </a:lnSpc>
            </a:pPr>
            <a:r>
              <a:rPr lang="en-US" sz="2000" dirty="0" smtClean="0">
                <a:latin typeface="Britannic Bold" pitchFamily="34" charset="0"/>
              </a:rPr>
              <a:t>Kazakhstan is a country with a rich culture. The traditions of this country were formed in ancient times. One of these customs is </a:t>
            </a:r>
            <a:r>
              <a:rPr lang="en-US" sz="2000" dirty="0" err="1" smtClean="0">
                <a:solidFill>
                  <a:srgbClr val="FF0000"/>
                </a:solidFill>
                <a:latin typeface="Britannic Bold" pitchFamily="34" charset="0"/>
              </a:rPr>
              <a:t>konakasy</a:t>
            </a:r>
            <a:r>
              <a:rPr lang="en-US" sz="2000" dirty="0" smtClean="0">
                <a:solidFill>
                  <a:srgbClr val="FF0000"/>
                </a:solidFill>
                <a:latin typeface="Britannic Bold" pitchFamily="34" charset="0"/>
              </a:rPr>
              <a:t>.</a:t>
            </a:r>
            <a:r>
              <a:rPr lang="en-US" sz="2000" dirty="0" smtClean="0">
                <a:latin typeface="Britannic Bold" pitchFamily="34" charset="0"/>
              </a:rPr>
              <a:t> This is due to the hospitality of the </a:t>
            </a:r>
            <a:r>
              <a:rPr lang="en-US" sz="2000" dirty="0" err="1" smtClean="0">
                <a:latin typeface="Britannic Bold" pitchFamily="34" charset="0"/>
              </a:rPr>
              <a:t>kazakhs</a:t>
            </a:r>
            <a:r>
              <a:rPr lang="en-US" sz="2000" dirty="0" smtClean="0">
                <a:latin typeface="Britannic Bold" pitchFamily="34" charset="0"/>
              </a:rPr>
              <a:t>. They invited random travelers or special guests home and treated them to delicious food. Previously, this could be seen often, but over time it began to be forgotten.</a:t>
            </a:r>
            <a:endParaRPr lang="ru-RU" sz="2000" dirty="0">
              <a:latin typeface="Arial Black" panose="020B0A04020102020204" pitchFamily="34" charset="0"/>
            </a:endParaRPr>
          </a:p>
        </p:txBody>
      </p:sp>
    </p:spTree>
    <p:extLst>
      <p:ext uri="{BB962C8B-B14F-4D97-AF65-F5344CB8AC3E}">
        <p14:creationId xmlns:p14="http://schemas.microsoft.com/office/powerpoint/2010/main" val="1449169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idx="1"/>
          </p:nvPr>
        </p:nvSpPr>
        <p:spPr>
          <a:xfrm>
            <a:off x="270962" y="3860334"/>
            <a:ext cx="4726547" cy="2176529"/>
          </a:xfrm>
        </p:spPr>
        <p:txBody>
          <a:bodyPr/>
          <a:lstStyle/>
          <a:p>
            <a:pPr algn="ctr"/>
            <a:r>
              <a:rPr lang="en-US" sz="2000" dirty="0" err="1" smtClean="0">
                <a:solidFill>
                  <a:srgbClr val="FF0000"/>
                </a:solidFill>
                <a:effectLst>
                  <a:outerShdw blurRad="38100" dist="38100" dir="2700000" algn="tl">
                    <a:srgbClr val="000000">
                      <a:alpha val="43137"/>
                    </a:srgbClr>
                  </a:outerShdw>
                </a:effectLst>
                <a:latin typeface="Britannic Bold" pitchFamily="34" charset="0"/>
              </a:rPr>
              <a:t>Shashu</a:t>
            </a:r>
            <a:r>
              <a:rPr lang="en-US" sz="2000" dirty="0" smtClean="0">
                <a:solidFill>
                  <a:srgbClr val="FF0000"/>
                </a:solidFill>
                <a:effectLst>
                  <a:outerShdw blurRad="38100" dist="38100" dir="2700000" algn="tl">
                    <a:srgbClr val="000000">
                      <a:alpha val="43137"/>
                    </a:srgbClr>
                  </a:outerShdw>
                </a:effectLst>
                <a:latin typeface="Britannic Bold" pitchFamily="34" charset="0"/>
              </a:rPr>
              <a:t> </a:t>
            </a:r>
            <a:r>
              <a:rPr lang="en-US" sz="2000" dirty="0" smtClean="0">
                <a:solidFill>
                  <a:schemeClr val="tx1"/>
                </a:solidFill>
                <a:effectLst>
                  <a:outerShdw blurRad="38100" dist="38100" dir="2700000" algn="tl">
                    <a:srgbClr val="000000">
                      <a:alpha val="43137"/>
                    </a:srgbClr>
                  </a:outerShdw>
                </a:effectLst>
                <a:latin typeface="Britannic Bold" pitchFamily="34" charset="0"/>
              </a:rPr>
              <a:t>is a tradition of showering people with candy. It can often be found at weddings or the birth of a child. Sweets symbolize prosperity and abundance. And if you manage to catch them , then there will be joy in your home.</a:t>
            </a:r>
            <a:endParaRPr lang="ru-RU" sz="2000" dirty="0">
              <a:solidFill>
                <a:schemeClr val="tx1"/>
              </a:solidFill>
              <a:effectLst>
                <a:outerShdw blurRad="38100" dist="38100" dir="2700000" algn="tl">
                  <a:srgbClr val="000000">
                    <a:alpha val="43137"/>
                  </a:srgbClr>
                </a:outerShdw>
              </a:effectLst>
            </a:endParaRPr>
          </a:p>
        </p:txBody>
      </p:sp>
      <p:pic>
        <p:nvPicPr>
          <p:cNvPr id="11" name="Объект 10"/>
          <p:cNvPicPr>
            <a:picLocks noGrp="1" noChangeAspect="1"/>
          </p:cNvPicPr>
          <p:nvPr>
            <p:ph sz="half" idx="2"/>
          </p:nvPr>
        </p:nvPicPr>
        <p:blipFill rotWithShape="1">
          <a:blip r:embed="rId2"/>
          <a:srcRect t="241" r="754"/>
          <a:stretch/>
        </p:blipFill>
        <p:spPr>
          <a:xfrm>
            <a:off x="547710" y="640254"/>
            <a:ext cx="4327598" cy="2901436"/>
          </a:xfrm>
          <a:prstGeom prst="rect">
            <a:avLst/>
          </a:prstGeom>
          <a:ln>
            <a:noFill/>
          </a:ln>
          <a:effectLst>
            <a:outerShdw blurRad="292100" dist="139700" dir="2700000" algn="tl" rotWithShape="0">
              <a:srgbClr val="333333">
                <a:alpha val="65000"/>
              </a:srgbClr>
            </a:outerShdw>
          </a:effectLst>
        </p:spPr>
      </p:pic>
      <p:sp>
        <p:nvSpPr>
          <p:cNvPr id="8" name="Текст 7"/>
          <p:cNvSpPr>
            <a:spLocks noGrp="1"/>
          </p:cNvSpPr>
          <p:nvPr>
            <p:ph type="body" sz="quarter" idx="3"/>
          </p:nvPr>
        </p:nvSpPr>
        <p:spPr>
          <a:xfrm>
            <a:off x="5255800" y="3577660"/>
            <a:ext cx="4505165" cy="2732987"/>
          </a:xfrm>
        </p:spPr>
        <p:txBody>
          <a:bodyPr/>
          <a:lstStyle/>
          <a:p>
            <a:pPr algn="ctr"/>
            <a:r>
              <a:rPr lang="en-US" sz="2000" dirty="0" smtClean="0">
                <a:solidFill>
                  <a:schemeClr val="tx1"/>
                </a:solidFill>
                <a:effectLst>
                  <a:outerShdw blurRad="38100" dist="38100" dir="2700000" algn="tl">
                    <a:srgbClr val="000000">
                      <a:alpha val="43137"/>
                    </a:srgbClr>
                  </a:outerShdw>
                </a:effectLst>
                <a:latin typeface="Britannic Bold" pitchFamily="34" charset="0"/>
              </a:rPr>
              <a:t>Another tradition without which no celebration is  complete is </a:t>
            </a:r>
            <a:r>
              <a:rPr lang="en-US" sz="2000" dirty="0" err="1" smtClean="0">
                <a:solidFill>
                  <a:srgbClr val="FF0000"/>
                </a:solidFill>
                <a:effectLst>
                  <a:outerShdw blurRad="38100" dist="38100" dir="2700000" algn="tl">
                    <a:srgbClr val="000000">
                      <a:alpha val="43137"/>
                    </a:srgbClr>
                  </a:outerShdw>
                </a:effectLst>
                <a:latin typeface="Britannic Bold" pitchFamily="34" charset="0"/>
              </a:rPr>
              <a:t>aitys</a:t>
            </a:r>
            <a:r>
              <a:rPr lang="en-US" sz="2000" dirty="0" smtClean="0">
                <a:solidFill>
                  <a:schemeClr val="tx1"/>
                </a:solidFill>
                <a:effectLst>
                  <a:outerShdw blurRad="38100" dist="38100" dir="2700000" algn="tl">
                    <a:srgbClr val="000000">
                      <a:alpha val="43137"/>
                    </a:srgbClr>
                  </a:outerShdw>
                </a:effectLst>
                <a:latin typeface="Britannic Bold" pitchFamily="34" charset="0"/>
              </a:rPr>
              <a:t>. </a:t>
            </a:r>
            <a:r>
              <a:rPr lang="en-US" sz="2000" dirty="0" err="1" smtClean="0">
                <a:solidFill>
                  <a:schemeClr val="tx1"/>
                </a:solidFill>
                <a:effectLst>
                  <a:outerShdw blurRad="38100" dist="38100" dir="2700000" algn="tl">
                    <a:srgbClr val="000000">
                      <a:alpha val="43137"/>
                    </a:srgbClr>
                  </a:outerShdw>
                </a:effectLst>
                <a:latin typeface="Britannic Bold" pitchFamily="34" charset="0"/>
              </a:rPr>
              <a:t>Aitys</a:t>
            </a:r>
            <a:r>
              <a:rPr lang="en-US" sz="2000" dirty="0" smtClean="0">
                <a:solidFill>
                  <a:schemeClr val="tx1"/>
                </a:solidFill>
                <a:effectLst>
                  <a:outerShdw blurRad="38100" dist="38100" dir="2700000" algn="tl">
                    <a:srgbClr val="000000">
                      <a:alpha val="43137"/>
                    </a:srgbClr>
                  </a:outerShdw>
                </a:effectLst>
                <a:latin typeface="Britannic Bold" pitchFamily="34" charset="0"/>
              </a:rPr>
              <a:t>-musical competition of </a:t>
            </a:r>
            <a:r>
              <a:rPr lang="en-US" sz="2000" dirty="0" smtClean="0">
                <a:solidFill>
                  <a:srgbClr val="FF0000"/>
                </a:solidFill>
                <a:effectLst>
                  <a:outerShdw blurRad="38100" dist="38100" dir="2700000" algn="tl">
                    <a:srgbClr val="000000">
                      <a:alpha val="43137"/>
                    </a:srgbClr>
                  </a:outerShdw>
                </a:effectLst>
                <a:latin typeface="Britannic Bold" pitchFamily="34" charset="0"/>
              </a:rPr>
              <a:t>2</a:t>
            </a:r>
            <a:r>
              <a:rPr lang="en-US" sz="2000" dirty="0" smtClean="0">
                <a:solidFill>
                  <a:schemeClr val="tx1"/>
                </a:solidFill>
                <a:effectLst>
                  <a:outerShdw blurRad="38100" dist="38100" dir="2700000" algn="tl">
                    <a:srgbClr val="000000">
                      <a:alpha val="43137"/>
                    </a:srgbClr>
                  </a:outerShdw>
                </a:effectLst>
                <a:latin typeface="Britannic Bold" pitchFamily="34" charset="0"/>
              </a:rPr>
              <a:t> </a:t>
            </a:r>
            <a:r>
              <a:rPr lang="en-US" sz="2000" dirty="0" err="1" smtClean="0">
                <a:solidFill>
                  <a:srgbClr val="FF0000"/>
                </a:solidFill>
                <a:effectLst>
                  <a:outerShdw blurRad="38100" dist="38100" dir="2700000" algn="tl">
                    <a:srgbClr val="000000">
                      <a:alpha val="43137"/>
                    </a:srgbClr>
                  </a:outerShdw>
                </a:effectLst>
                <a:latin typeface="Britannic Bold" pitchFamily="34" charset="0"/>
              </a:rPr>
              <a:t>akyns</a:t>
            </a:r>
            <a:r>
              <a:rPr lang="en-US" sz="2000" dirty="0" smtClean="0">
                <a:solidFill>
                  <a:srgbClr val="FF0000"/>
                </a:solidFill>
                <a:effectLst>
                  <a:outerShdw blurRad="38100" dist="38100" dir="2700000" algn="tl">
                    <a:srgbClr val="000000">
                      <a:alpha val="43137"/>
                    </a:srgbClr>
                  </a:outerShdw>
                </a:effectLst>
                <a:latin typeface="Britannic Bold" pitchFamily="34" charset="0"/>
              </a:rPr>
              <a:t>. </a:t>
            </a:r>
            <a:r>
              <a:rPr lang="en-US" sz="2000" dirty="0" smtClean="0">
                <a:solidFill>
                  <a:schemeClr val="tx1"/>
                </a:solidFill>
                <a:effectLst>
                  <a:outerShdw blurRad="38100" dist="38100" dir="2700000" algn="tl">
                    <a:srgbClr val="000000">
                      <a:alpha val="43137"/>
                    </a:srgbClr>
                  </a:outerShdw>
                </a:effectLst>
                <a:latin typeface="Britannic Bold" pitchFamily="34" charset="0"/>
              </a:rPr>
              <a:t>They sit opposite each other and play a musical instrument and sing a song. But the song must be improvised. After this, the one who performed better becomes the winner</a:t>
            </a:r>
            <a:r>
              <a:rPr lang="en-US" sz="2000" i="1" dirty="0" smtClean="0">
                <a:solidFill>
                  <a:schemeClr val="tx1"/>
                </a:solidFill>
                <a:effectLst>
                  <a:outerShdw blurRad="38100" dist="38100" dir="2700000" algn="tl">
                    <a:srgbClr val="000000">
                      <a:alpha val="43137"/>
                    </a:srgbClr>
                  </a:outerShdw>
                </a:effectLst>
                <a:latin typeface="Britannic Bold" pitchFamily="34" charset="0"/>
              </a:rPr>
              <a:t>.</a:t>
            </a:r>
            <a:endParaRPr lang="ru-RU" sz="2000" i="1" dirty="0">
              <a:solidFill>
                <a:schemeClr val="tx1"/>
              </a:solidFill>
              <a:effectLst>
                <a:outerShdw blurRad="38100" dist="38100" dir="2700000" algn="tl">
                  <a:srgbClr val="000000">
                    <a:alpha val="43137"/>
                  </a:srgbClr>
                </a:outerShdw>
              </a:effectLst>
            </a:endParaRPr>
          </a:p>
        </p:txBody>
      </p:sp>
      <p:pic>
        <p:nvPicPr>
          <p:cNvPr id="15" name="Объект 14"/>
          <p:cNvPicPr>
            <a:picLocks noGrp="1" noChangeAspect="1"/>
          </p:cNvPicPr>
          <p:nvPr>
            <p:ph sz="quarter" idx="4"/>
          </p:nvPr>
        </p:nvPicPr>
        <p:blipFill>
          <a:blip r:embed="rId3"/>
          <a:stretch>
            <a:fillRect/>
          </a:stretch>
        </p:blipFill>
        <p:spPr>
          <a:xfrm>
            <a:off x="5415264" y="640254"/>
            <a:ext cx="4186238" cy="2901436"/>
          </a:xfrm>
          <a:prstGeom prst="rect">
            <a:avLst/>
          </a:prstGeom>
          <a:ln>
            <a:noFill/>
          </a:ln>
          <a:effectLst>
            <a:outerShdw blurRad="292100" dist="139700" dir="2700000" algn="tl" rotWithShape="0">
              <a:srgbClr val="333333">
                <a:alpha val="65000"/>
              </a:srgbClr>
            </a:outerShdw>
          </a:effectLst>
        </p:spPr>
      </p:pic>
      <p:sp>
        <p:nvSpPr>
          <p:cNvPr id="16" name="Овал 15"/>
          <p:cNvSpPr/>
          <p:nvPr/>
        </p:nvSpPr>
        <p:spPr>
          <a:xfrm>
            <a:off x="7508383" y="4371735"/>
            <a:ext cx="515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57603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p:cNvSpPr>
            <a:spLocks noGrp="1"/>
          </p:cNvSpPr>
          <p:nvPr>
            <p:ph type="title"/>
          </p:nvPr>
        </p:nvSpPr>
        <p:spPr>
          <a:xfrm>
            <a:off x="1089458" y="0"/>
            <a:ext cx="8596667" cy="984930"/>
          </a:xfrm>
        </p:spPr>
        <p:txBody>
          <a:bodyPr>
            <a:noAutofit/>
          </a:bodyPr>
          <a:lstStyle/>
          <a:p>
            <a:r>
              <a:rPr lang="en-US" sz="6000" dirty="0" smtClean="0">
                <a:solidFill>
                  <a:schemeClr val="tx1"/>
                </a:solidFill>
                <a:latin typeface="Aharoni" panose="02010803020104030203" pitchFamily="2" charset="-79"/>
                <a:cs typeface="Aharoni" panose="02010803020104030203" pitchFamily="2" charset="-79"/>
              </a:rPr>
              <a:t>    </a:t>
            </a:r>
            <a:r>
              <a:rPr lang="en-US" sz="6000" dirty="0" smtClean="0">
                <a:solidFill>
                  <a:schemeClr val="accent2"/>
                </a:solidFill>
                <a:latin typeface="Britannic Bold" pitchFamily="34" charset="0"/>
                <a:cs typeface="Aharoni" panose="02010803020104030203" pitchFamily="2" charset="-79"/>
              </a:rPr>
              <a:t>National cuisine</a:t>
            </a:r>
            <a:endParaRPr lang="ru-RU" sz="6000" dirty="0">
              <a:solidFill>
                <a:schemeClr val="accent2"/>
              </a:solidFill>
              <a:cs typeface="Aharoni" panose="02010803020104030203" pitchFamily="2" charset="-79"/>
            </a:endParaRPr>
          </a:p>
        </p:txBody>
      </p:sp>
      <p:pic>
        <p:nvPicPr>
          <p:cNvPr id="18" name="Рисунок 17"/>
          <p:cNvPicPr>
            <a:picLocks noGrp="1" noChangeAspect="1"/>
          </p:cNvPicPr>
          <p:nvPr>
            <p:ph type="pic" idx="1"/>
          </p:nvPr>
        </p:nvPicPr>
        <p:blipFill>
          <a:blip r:embed="rId2"/>
          <a:srcRect t="6173" b="6173"/>
          <a:stretch>
            <a:fillRect/>
          </a:stretch>
        </p:blipFill>
        <p:spPr>
          <a:xfrm>
            <a:off x="141667" y="1545465"/>
            <a:ext cx="5258711" cy="3322749"/>
          </a:xfrm>
          <a:prstGeom prst="rect">
            <a:avLst/>
          </a:prstGeom>
          <a:ln>
            <a:noFill/>
          </a:ln>
          <a:effectLst>
            <a:outerShdw blurRad="292100" dist="139700" dir="2700000" algn="tl" rotWithShape="0">
              <a:srgbClr val="333333">
                <a:alpha val="65000"/>
              </a:srgbClr>
            </a:outerShdw>
          </a:effectLst>
        </p:spPr>
      </p:pic>
      <p:sp>
        <p:nvSpPr>
          <p:cNvPr id="17" name="Текст 16"/>
          <p:cNvSpPr>
            <a:spLocks noGrp="1"/>
          </p:cNvSpPr>
          <p:nvPr>
            <p:ph type="body" sz="half" idx="2"/>
          </p:nvPr>
        </p:nvSpPr>
        <p:spPr>
          <a:xfrm>
            <a:off x="5383369" y="984930"/>
            <a:ext cx="4365937" cy="5137871"/>
          </a:xfrm>
        </p:spPr>
        <p:txBody>
          <a:bodyPr>
            <a:normAutofit lnSpcReduction="10000"/>
          </a:bodyPr>
          <a:lstStyle/>
          <a:p>
            <a:pPr algn="ctr"/>
            <a:r>
              <a:rPr lang="en-US" sz="2400" dirty="0" err="1" smtClean="0">
                <a:solidFill>
                  <a:srgbClr val="FF0000"/>
                </a:solidFill>
                <a:latin typeface="Britannic Bold" pitchFamily="34" charset="0"/>
              </a:rPr>
              <a:t>Beshbarmak</a:t>
            </a:r>
            <a:r>
              <a:rPr lang="en-US" sz="2400" dirty="0" smtClean="0">
                <a:solidFill>
                  <a:schemeClr val="tx1"/>
                </a:solidFill>
                <a:latin typeface="Britannic Bold" pitchFamily="34" charset="0"/>
              </a:rPr>
              <a:t> is a traditional Kazakh dish. It is main ingredients are dough, onions and boiled meat(usually horse meat). Sometimes </a:t>
            </a:r>
            <a:r>
              <a:rPr lang="en-US" sz="2400" dirty="0" err="1" smtClean="0">
                <a:solidFill>
                  <a:srgbClr val="FF0000"/>
                </a:solidFill>
                <a:latin typeface="Britannic Bold" pitchFamily="34" charset="0"/>
              </a:rPr>
              <a:t>kazy</a:t>
            </a:r>
            <a:r>
              <a:rPr lang="en-US" sz="2400" dirty="0" smtClean="0">
                <a:solidFill>
                  <a:schemeClr val="tx1"/>
                </a:solidFill>
                <a:latin typeface="Britannic Bold" pitchFamily="34" charset="0"/>
              </a:rPr>
              <a:t> is added. This is a sausage made from dried horse meat. Translated, it means 5 fingers, as it is customary to eat it with your hands. It arose with the advent of nomadic cattle breeding , in the eighth century BC. Rest assured , this dish is incredibly delicious!</a:t>
            </a:r>
            <a:endParaRPr lang="ru-RU" sz="2400" dirty="0">
              <a:solidFill>
                <a:schemeClr val="tx1"/>
              </a:solidFill>
            </a:endParaRPr>
          </a:p>
        </p:txBody>
      </p:sp>
    </p:spTree>
    <p:extLst>
      <p:ext uri="{BB962C8B-B14F-4D97-AF65-F5344CB8AC3E}">
        <p14:creationId xmlns:p14="http://schemas.microsoft.com/office/powerpoint/2010/main" val="759804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idx="1"/>
          </p:nvPr>
        </p:nvSpPr>
        <p:spPr>
          <a:xfrm>
            <a:off x="4945487" y="115909"/>
            <a:ext cx="4713668" cy="2691685"/>
          </a:xfrm>
        </p:spPr>
        <p:txBody>
          <a:bodyPr/>
          <a:lstStyle/>
          <a:p>
            <a:pPr algn="ctr"/>
            <a:r>
              <a:rPr lang="en-US" dirty="0" err="1" smtClean="0">
                <a:solidFill>
                  <a:srgbClr val="FF0000"/>
                </a:solidFill>
                <a:latin typeface="Britannic Bold" panose="020B0903060703020204" pitchFamily="34" charset="0"/>
              </a:rPr>
              <a:t>Bauyrsaki</a:t>
            </a:r>
            <a:r>
              <a:rPr lang="en-US" dirty="0" smtClean="0">
                <a:latin typeface="Britannic Bold" panose="020B0903060703020204" pitchFamily="34" charset="0"/>
              </a:rPr>
              <a:t> is another traditional dish Kazakh cuisine. It is made from pieces of dough fried in oil and sprinkled with powdered sugar on top. They symbolize the sun and happiness, so they are treated to the most dear guests.</a:t>
            </a:r>
            <a:endParaRPr lang="ru-RU" dirty="0"/>
          </a:p>
        </p:txBody>
      </p:sp>
      <p:pic>
        <p:nvPicPr>
          <p:cNvPr id="10" name="Объект 9"/>
          <p:cNvPicPr>
            <a:picLocks noGrp="1" noChangeAspect="1"/>
          </p:cNvPicPr>
          <p:nvPr>
            <p:ph sz="half" idx="2"/>
          </p:nvPr>
        </p:nvPicPr>
        <p:blipFill>
          <a:blip r:embed="rId2"/>
          <a:stretch>
            <a:fillRect/>
          </a:stretch>
        </p:blipFill>
        <p:spPr>
          <a:xfrm>
            <a:off x="301624" y="164459"/>
            <a:ext cx="4637017" cy="2578741"/>
          </a:xfrm>
          <a:prstGeom prst="rect">
            <a:avLst/>
          </a:prstGeom>
          <a:ln>
            <a:noFill/>
          </a:ln>
          <a:effectLst>
            <a:outerShdw blurRad="292100" dist="139700" dir="2700000" algn="tl" rotWithShape="0">
              <a:srgbClr val="333333">
                <a:alpha val="65000"/>
              </a:srgbClr>
            </a:outerShdw>
          </a:effectLst>
        </p:spPr>
      </p:pic>
      <p:sp>
        <p:nvSpPr>
          <p:cNvPr id="8" name="Текст 7"/>
          <p:cNvSpPr>
            <a:spLocks noGrp="1"/>
          </p:cNvSpPr>
          <p:nvPr>
            <p:ph type="body" sz="quarter" idx="3"/>
          </p:nvPr>
        </p:nvSpPr>
        <p:spPr>
          <a:xfrm>
            <a:off x="334851" y="3517598"/>
            <a:ext cx="5061397" cy="3121461"/>
          </a:xfrm>
        </p:spPr>
        <p:txBody>
          <a:bodyPr/>
          <a:lstStyle/>
          <a:p>
            <a:pPr algn="ctr"/>
            <a:r>
              <a:rPr lang="en-US" dirty="0" smtClean="0">
                <a:latin typeface="Britannic Bold" panose="020B0903060703020204" pitchFamily="34" charset="0"/>
              </a:rPr>
              <a:t>And of course, where would we be without drinks? </a:t>
            </a:r>
            <a:r>
              <a:rPr lang="en-US" dirty="0" smtClean="0">
                <a:solidFill>
                  <a:srgbClr val="FF0000"/>
                </a:solidFill>
                <a:latin typeface="Britannic Bold" panose="020B0903060703020204" pitchFamily="34" charset="0"/>
              </a:rPr>
              <a:t>Kumis</a:t>
            </a:r>
            <a:r>
              <a:rPr lang="en-US" dirty="0" smtClean="0">
                <a:latin typeface="Britannic Bold" panose="020B0903060703020204" pitchFamily="34" charset="0"/>
              </a:rPr>
              <a:t> is a white fermented milk drink made from mare milk. It invigorates the body and is also very useful. Kumis promotes digestion and contains various vitamins. The nomadic tribes of the Central part began to prepare it for the first time.</a:t>
            </a:r>
            <a:endParaRPr lang="ru-RU" dirty="0"/>
          </a:p>
        </p:txBody>
      </p:sp>
      <p:pic>
        <p:nvPicPr>
          <p:cNvPr id="11" name="Объект 10"/>
          <p:cNvPicPr>
            <a:picLocks noGrp="1" noChangeAspect="1"/>
          </p:cNvPicPr>
          <p:nvPr>
            <p:ph sz="quarter" idx="4"/>
          </p:nvPr>
        </p:nvPicPr>
        <p:blipFill>
          <a:blip r:embed="rId3"/>
          <a:stretch>
            <a:fillRect/>
          </a:stretch>
        </p:blipFill>
        <p:spPr>
          <a:xfrm>
            <a:off x="5396248" y="3554569"/>
            <a:ext cx="4315636" cy="2972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83560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1229" y="94445"/>
            <a:ext cx="6168979" cy="1320800"/>
          </a:xfrm>
        </p:spPr>
        <p:txBody>
          <a:bodyPr>
            <a:normAutofit/>
          </a:bodyPr>
          <a:lstStyle/>
          <a:p>
            <a:r>
              <a:rPr lang="en-US" sz="6000" dirty="0" smtClean="0">
                <a:solidFill>
                  <a:schemeClr val="tx1"/>
                </a:solidFill>
                <a:latin typeface="Aharoni" panose="02010803020104030203" pitchFamily="2" charset="-79"/>
                <a:cs typeface="Aharoni" panose="02010803020104030203" pitchFamily="2" charset="-79"/>
              </a:rPr>
              <a:t> </a:t>
            </a:r>
            <a:r>
              <a:rPr lang="en-US" sz="6000" dirty="0" smtClean="0">
                <a:solidFill>
                  <a:schemeClr val="accent2"/>
                </a:solidFill>
                <a:latin typeface="Britannic Bold" pitchFamily="34" charset="0"/>
                <a:cs typeface="Aharoni" panose="02010803020104030203" pitchFamily="2" charset="-79"/>
              </a:rPr>
              <a:t>Natural world</a:t>
            </a:r>
            <a:endParaRPr lang="ru-RU" sz="6000" dirty="0">
              <a:solidFill>
                <a:schemeClr val="accent2"/>
              </a:solidFill>
              <a:cs typeface="Aharoni" panose="02010803020104030203" pitchFamily="2" charset="-79"/>
            </a:endParaRPr>
          </a:p>
        </p:txBody>
      </p:sp>
      <p:sp>
        <p:nvSpPr>
          <p:cNvPr id="3" name="Текст 2"/>
          <p:cNvSpPr>
            <a:spLocks noGrp="1"/>
          </p:cNvSpPr>
          <p:nvPr>
            <p:ph type="body" idx="1"/>
          </p:nvPr>
        </p:nvSpPr>
        <p:spPr>
          <a:xfrm>
            <a:off x="3977417" y="1202377"/>
            <a:ext cx="3054448" cy="2764316"/>
          </a:xfrm>
        </p:spPr>
        <p:txBody>
          <a:bodyPr/>
          <a:lstStyle/>
          <a:p>
            <a:pPr algn="ctr"/>
            <a:r>
              <a:rPr lang="en-US" dirty="0" smtClean="0">
                <a:solidFill>
                  <a:schemeClr val="tx1"/>
                </a:solidFill>
                <a:latin typeface="Britannic Bold" panose="020B0903060703020204" pitchFamily="34" charset="0"/>
              </a:rPr>
              <a:t>The nature of Kazakhstan is incredibly amazing. Crystal clear lakes, endless steppes and mighty mountains.  It is great!</a:t>
            </a:r>
            <a:endParaRPr lang="ru-RU" dirty="0">
              <a:solidFill>
                <a:schemeClr val="tx1"/>
              </a:solidFill>
            </a:endParaRPr>
          </a:p>
        </p:txBody>
      </p:sp>
      <p:pic>
        <p:nvPicPr>
          <p:cNvPr id="7" name="Рисунок 6"/>
          <p:cNvPicPr>
            <a:picLocks noChangeAspect="1"/>
          </p:cNvPicPr>
          <p:nvPr/>
        </p:nvPicPr>
        <p:blipFill>
          <a:blip r:embed="rId2"/>
          <a:stretch>
            <a:fillRect/>
          </a:stretch>
        </p:blipFill>
        <p:spPr>
          <a:xfrm>
            <a:off x="199623" y="1202377"/>
            <a:ext cx="3777793" cy="2390829"/>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3"/>
          <a:stretch>
            <a:fillRect/>
          </a:stretch>
        </p:blipFill>
        <p:spPr>
          <a:xfrm>
            <a:off x="7037424" y="1151752"/>
            <a:ext cx="3542569" cy="2441454"/>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4"/>
          <a:stretch>
            <a:fillRect/>
          </a:stretch>
        </p:blipFill>
        <p:spPr>
          <a:xfrm>
            <a:off x="3271233" y="4159877"/>
            <a:ext cx="4481847" cy="25822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4344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18"/>
          <p:cNvSpPr>
            <a:spLocks noGrp="1"/>
          </p:cNvSpPr>
          <p:nvPr>
            <p:ph type="body" idx="1"/>
          </p:nvPr>
        </p:nvSpPr>
        <p:spPr>
          <a:xfrm>
            <a:off x="115909" y="-193183"/>
            <a:ext cx="9427336" cy="3142445"/>
          </a:xfrm>
        </p:spPr>
        <p:txBody>
          <a:bodyPr/>
          <a:lstStyle/>
          <a:p>
            <a:pPr algn="ctr"/>
            <a:r>
              <a:rPr lang="en-US" sz="2200" dirty="0" smtClean="0">
                <a:solidFill>
                  <a:schemeClr val="tx1"/>
                </a:solidFill>
                <a:latin typeface="Britannic Bold" panose="020B0903060703020204" pitchFamily="34" charset="0"/>
              </a:rPr>
              <a:t>Among the steppes of Northern Kazakhstan there is the village of </a:t>
            </a:r>
            <a:r>
              <a:rPr lang="en-US" sz="2200" dirty="0" err="1" smtClean="0">
                <a:solidFill>
                  <a:srgbClr val="FF0000"/>
                </a:solidFill>
                <a:latin typeface="Britannic Bold" panose="020B0903060703020204" pitchFamily="34" charset="0"/>
              </a:rPr>
              <a:t>Burabay</a:t>
            </a:r>
            <a:r>
              <a:rPr lang="en-US" sz="2200" dirty="0" smtClean="0">
                <a:solidFill>
                  <a:schemeClr val="tx1"/>
                </a:solidFill>
                <a:latin typeface="Britannic Bold" panose="020B0903060703020204" pitchFamily="34" charset="0"/>
              </a:rPr>
              <a:t>. This is a place with incredibly beautiful nature and clean air. One such natural object is the </a:t>
            </a:r>
            <a:r>
              <a:rPr lang="en-US" sz="2200" dirty="0" err="1" smtClean="0">
                <a:solidFill>
                  <a:srgbClr val="FF0000"/>
                </a:solidFill>
                <a:latin typeface="Britannic Bold" panose="020B0903060703020204" pitchFamily="34" charset="0"/>
              </a:rPr>
              <a:t>Zhumbaktas</a:t>
            </a:r>
            <a:r>
              <a:rPr lang="en-US" sz="2200" dirty="0" smtClean="0">
                <a:solidFill>
                  <a:schemeClr val="tx1"/>
                </a:solidFill>
                <a:latin typeface="Britannic Bold" panose="020B0903060703020204" pitchFamily="34" charset="0"/>
              </a:rPr>
              <a:t> rock. There is one legend about her appearance. They say once a guy and a girl fell in love with each other, but the girl’s father was against it. And then the lovers ran away and settled on the shore of the lake. The troops sent by the father found the lovers and at that moment an arrow pierced the guy heart. The girl could not live without him and threw herself into the lake.</a:t>
            </a:r>
            <a:endParaRPr lang="ru-RU" sz="2200" dirty="0">
              <a:solidFill>
                <a:schemeClr val="tx1"/>
              </a:solidFill>
            </a:endParaRPr>
          </a:p>
        </p:txBody>
      </p:sp>
      <p:sp>
        <p:nvSpPr>
          <p:cNvPr id="21" name="Текст 20"/>
          <p:cNvSpPr>
            <a:spLocks noGrp="1"/>
          </p:cNvSpPr>
          <p:nvPr>
            <p:ph type="body" sz="quarter" idx="3"/>
          </p:nvPr>
        </p:nvSpPr>
        <p:spPr>
          <a:xfrm>
            <a:off x="5938388" y="3296991"/>
            <a:ext cx="3643493" cy="2060620"/>
          </a:xfrm>
        </p:spPr>
        <p:txBody>
          <a:bodyPr/>
          <a:lstStyle/>
          <a:p>
            <a:pPr algn="ctr"/>
            <a:r>
              <a:rPr lang="en-US" sz="2200" dirty="0" smtClean="0">
                <a:solidFill>
                  <a:schemeClr val="tx1"/>
                </a:solidFill>
                <a:latin typeface="Britannic Bold" panose="020B0903060703020204" pitchFamily="34" charset="0"/>
              </a:rPr>
              <a:t>Since then, the rock has stood in the middle of the lake. This rock on one side looks like a girl, on the other like a boat, but everyone sees something different in it.</a:t>
            </a:r>
            <a:endParaRPr lang="ru-RU" sz="2200" dirty="0">
              <a:solidFill>
                <a:schemeClr val="tx1"/>
              </a:solidFill>
            </a:endParaRPr>
          </a:p>
        </p:txBody>
      </p:sp>
      <p:pic>
        <p:nvPicPr>
          <p:cNvPr id="17" name="Рисунок 16"/>
          <p:cNvPicPr>
            <a:picLocks noChangeAspect="1"/>
          </p:cNvPicPr>
          <p:nvPr/>
        </p:nvPicPr>
        <p:blipFill>
          <a:blip r:embed="rId2"/>
          <a:stretch>
            <a:fillRect/>
          </a:stretch>
        </p:blipFill>
        <p:spPr>
          <a:xfrm>
            <a:off x="430275" y="2949262"/>
            <a:ext cx="5314930" cy="3644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177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stretch>
            <a:fillRect/>
          </a:stretch>
        </p:blipFill>
        <p:spPr>
          <a:xfrm>
            <a:off x="103031" y="717017"/>
            <a:ext cx="2997011" cy="1930575"/>
          </a:xfrm>
          <a:prstGeom prst="rect">
            <a:avLst/>
          </a:prstGeom>
          <a:ln>
            <a:noFill/>
          </a:ln>
          <a:effectLst>
            <a:outerShdw blurRad="292100" dist="139700" dir="2700000" algn="tl" rotWithShape="0">
              <a:srgbClr val="333333">
                <a:alpha val="65000"/>
              </a:srgbClr>
            </a:outerShdw>
          </a:effectLst>
        </p:spPr>
      </p:pic>
      <p:pic>
        <p:nvPicPr>
          <p:cNvPr id="22" name="Рисунок 21"/>
          <p:cNvPicPr>
            <a:picLocks noChangeAspect="1"/>
          </p:cNvPicPr>
          <p:nvPr/>
        </p:nvPicPr>
        <p:blipFill>
          <a:blip r:embed="rId3"/>
          <a:stretch>
            <a:fillRect/>
          </a:stretch>
        </p:blipFill>
        <p:spPr>
          <a:xfrm>
            <a:off x="669701" y="2765689"/>
            <a:ext cx="2927407" cy="2024394"/>
          </a:xfrm>
          <a:prstGeom prst="rect">
            <a:avLst/>
          </a:prstGeom>
          <a:ln>
            <a:noFill/>
          </a:ln>
          <a:effectLst>
            <a:outerShdw blurRad="292100" dist="139700" dir="2700000" algn="tl" rotWithShape="0">
              <a:srgbClr val="333333">
                <a:alpha val="65000"/>
              </a:srgbClr>
            </a:outerShdw>
          </a:effectLst>
        </p:spPr>
      </p:pic>
      <p:pic>
        <p:nvPicPr>
          <p:cNvPr id="23" name="Рисунок 22"/>
          <p:cNvPicPr>
            <a:picLocks noChangeAspect="1"/>
          </p:cNvPicPr>
          <p:nvPr/>
        </p:nvPicPr>
        <p:blipFill>
          <a:blip r:embed="rId4"/>
          <a:stretch>
            <a:fillRect/>
          </a:stretch>
        </p:blipFill>
        <p:spPr>
          <a:xfrm>
            <a:off x="1601536" y="4908179"/>
            <a:ext cx="2924731" cy="1949820"/>
          </a:xfrm>
          <a:prstGeom prst="rect">
            <a:avLst/>
          </a:prstGeom>
          <a:ln>
            <a:noFill/>
          </a:ln>
          <a:effectLst>
            <a:outerShdw blurRad="292100" dist="139700" dir="2700000" algn="tl" rotWithShape="0">
              <a:srgbClr val="333333">
                <a:alpha val="65000"/>
              </a:srgbClr>
            </a:outerShdw>
          </a:effectLst>
        </p:spPr>
      </p:pic>
      <p:sp>
        <p:nvSpPr>
          <p:cNvPr id="27" name="Заголовок 26"/>
          <p:cNvSpPr>
            <a:spLocks noGrp="1"/>
          </p:cNvSpPr>
          <p:nvPr>
            <p:ph type="title"/>
          </p:nvPr>
        </p:nvSpPr>
        <p:spPr>
          <a:xfrm>
            <a:off x="3369018" y="0"/>
            <a:ext cx="8596668" cy="1320800"/>
          </a:xfrm>
        </p:spPr>
        <p:txBody>
          <a:bodyPr>
            <a:normAutofit/>
          </a:bodyPr>
          <a:lstStyle/>
          <a:p>
            <a:r>
              <a:rPr lang="en-US" sz="6000" dirty="0" smtClean="0">
                <a:solidFill>
                  <a:srgbClr val="00B050"/>
                </a:solidFill>
                <a:latin typeface="Aharoni" panose="02010803020104030203" pitchFamily="2" charset="-79"/>
                <a:cs typeface="Aharoni" panose="02010803020104030203" pitchFamily="2" charset="-79"/>
              </a:rPr>
              <a:t>Attractions</a:t>
            </a:r>
            <a:endParaRPr lang="ru-RU" sz="6000" dirty="0">
              <a:solidFill>
                <a:srgbClr val="00B050"/>
              </a:solidFill>
              <a:cs typeface="Aharoni" panose="02010803020104030203" pitchFamily="2" charset="-79"/>
            </a:endParaRPr>
          </a:p>
        </p:txBody>
      </p:sp>
      <p:sp>
        <p:nvSpPr>
          <p:cNvPr id="30" name="Текст 29"/>
          <p:cNvSpPr>
            <a:spLocks noGrp="1"/>
          </p:cNvSpPr>
          <p:nvPr>
            <p:ph type="body" sz="quarter" idx="3"/>
          </p:nvPr>
        </p:nvSpPr>
        <p:spPr>
          <a:xfrm>
            <a:off x="4378816" y="717017"/>
            <a:ext cx="5653825" cy="5748177"/>
          </a:xfrm>
        </p:spPr>
        <p:txBody>
          <a:bodyPr/>
          <a:lstStyle/>
          <a:p>
            <a:pPr algn="ctr"/>
            <a:r>
              <a:rPr lang="en-US" dirty="0" err="1" smtClean="0">
                <a:solidFill>
                  <a:srgbClr val="FF0000"/>
                </a:solidFill>
                <a:latin typeface="Britannic Bold" panose="020B0903060703020204" pitchFamily="34" charset="0"/>
              </a:rPr>
              <a:t>Baiterek</a:t>
            </a:r>
            <a:r>
              <a:rPr lang="en-US" dirty="0" smtClean="0">
                <a:solidFill>
                  <a:srgbClr val="FF0000"/>
                </a:solidFill>
                <a:latin typeface="Britannic Bold" panose="020B0903060703020204" pitchFamily="34" charset="0"/>
              </a:rPr>
              <a:t>.</a:t>
            </a:r>
            <a:r>
              <a:rPr lang="en-US" dirty="0" smtClean="0">
                <a:solidFill>
                  <a:schemeClr val="tx1"/>
                </a:solidFill>
                <a:latin typeface="Britannic Bold" panose="020B0903060703020204" pitchFamily="34" charset="0"/>
              </a:rPr>
              <a:t>                                         </a:t>
            </a:r>
            <a:r>
              <a:rPr lang="en-US" dirty="0" err="1" smtClean="0">
                <a:solidFill>
                  <a:schemeClr val="tx1"/>
                </a:solidFill>
                <a:latin typeface="Britannic Bold" panose="020B0903060703020204" pitchFamily="34" charset="0"/>
              </a:rPr>
              <a:t>Baiterek</a:t>
            </a:r>
            <a:r>
              <a:rPr lang="en-US" dirty="0" smtClean="0">
                <a:solidFill>
                  <a:schemeClr val="tx1"/>
                </a:solidFill>
                <a:latin typeface="Britannic Bold" panose="020B0903060703020204" pitchFamily="34" charset="0"/>
              </a:rPr>
              <a:t> is </a:t>
            </a:r>
            <a:r>
              <a:rPr lang="en-US" dirty="0">
                <a:solidFill>
                  <a:schemeClr val="tx1"/>
                </a:solidFill>
                <a:latin typeface="Britannic Bold" panose="020B0903060703020204" pitchFamily="34" charset="0"/>
              </a:rPr>
              <a:t>a monument and observation tower in </a:t>
            </a:r>
            <a:r>
              <a:rPr lang="en-US" dirty="0" smtClean="0">
                <a:solidFill>
                  <a:schemeClr val="tx1"/>
                </a:solidFill>
                <a:latin typeface="Britannic Bold" panose="020B0903060703020204" pitchFamily="34" charset="0"/>
              </a:rPr>
              <a:t>Astana.                   Its height is 97 meters. </a:t>
            </a:r>
            <a:r>
              <a:rPr lang="en-US" dirty="0">
                <a:solidFill>
                  <a:schemeClr val="tx1"/>
                </a:solidFill>
                <a:latin typeface="Britannic Bold" panose="020B0903060703020204" pitchFamily="34" charset="0"/>
              </a:rPr>
              <a:t> </a:t>
            </a:r>
            <a:r>
              <a:rPr lang="en-US" dirty="0" smtClean="0">
                <a:solidFill>
                  <a:schemeClr val="tx1"/>
                </a:solidFill>
                <a:latin typeface="Britannic Bold" panose="020B0903060703020204" pitchFamily="34" charset="0"/>
              </a:rPr>
              <a:t>                      It was built in 2002.</a:t>
            </a:r>
            <a:endParaRPr lang="en-US" dirty="0">
              <a:solidFill>
                <a:schemeClr val="tx1"/>
              </a:solidFill>
              <a:latin typeface="Britannic Bold" panose="020B0903060703020204" pitchFamily="34" charset="0"/>
            </a:endParaRPr>
          </a:p>
          <a:p>
            <a:pPr algn="ctr"/>
            <a:endParaRPr lang="en-US" sz="900" dirty="0" smtClean="0">
              <a:solidFill>
                <a:schemeClr val="tx1"/>
              </a:solidFill>
              <a:latin typeface="Britannic Bold" panose="020B0903060703020204" pitchFamily="34" charset="0"/>
            </a:endParaRPr>
          </a:p>
          <a:p>
            <a:pPr algn="ctr"/>
            <a:r>
              <a:rPr lang="en-US" dirty="0" smtClean="0">
                <a:solidFill>
                  <a:srgbClr val="FF0000"/>
                </a:solidFill>
                <a:latin typeface="Britannic Bold" panose="020B0903060703020204" pitchFamily="34" charset="0"/>
              </a:rPr>
              <a:t>Sports complex </a:t>
            </a:r>
            <a:r>
              <a:rPr lang="en-US" dirty="0" err="1" smtClean="0">
                <a:solidFill>
                  <a:srgbClr val="FF0000"/>
                </a:solidFill>
                <a:latin typeface="Britannic Bold" panose="020B0903060703020204" pitchFamily="34" charset="0"/>
              </a:rPr>
              <a:t>Medeo</a:t>
            </a:r>
            <a:r>
              <a:rPr lang="en-US" dirty="0" smtClean="0">
                <a:solidFill>
                  <a:schemeClr val="tx1"/>
                </a:solidFill>
                <a:latin typeface="Britannic Bold" panose="020B0903060703020204" pitchFamily="34" charset="0"/>
              </a:rPr>
              <a:t>.                          This is the highest operating stadium. This is 10,500 square meters of ice at an altitude of 1691 meters.</a:t>
            </a:r>
          </a:p>
          <a:p>
            <a:pPr algn="ctr"/>
            <a:endParaRPr lang="en-US" sz="900" dirty="0" smtClean="0">
              <a:solidFill>
                <a:schemeClr val="tx1"/>
              </a:solidFill>
              <a:latin typeface="Britannic Bold" panose="020B0903060703020204" pitchFamily="34" charset="0"/>
            </a:endParaRPr>
          </a:p>
          <a:p>
            <a:pPr algn="ctr"/>
            <a:r>
              <a:rPr lang="en-US" dirty="0" err="1" smtClean="0">
                <a:solidFill>
                  <a:srgbClr val="FF0000"/>
                </a:solidFill>
                <a:latin typeface="Britannic Bold" panose="020B0903060703020204" pitchFamily="34" charset="0"/>
              </a:rPr>
              <a:t>Khazret</a:t>
            </a:r>
            <a:r>
              <a:rPr lang="en-US" dirty="0" smtClean="0">
                <a:solidFill>
                  <a:srgbClr val="FF0000"/>
                </a:solidFill>
                <a:latin typeface="Britannic Bold" panose="020B0903060703020204" pitchFamily="34" charset="0"/>
              </a:rPr>
              <a:t> Sultan Mosque.</a:t>
            </a:r>
            <a:r>
              <a:rPr lang="en-US" dirty="0" smtClean="0">
                <a:solidFill>
                  <a:schemeClr val="tx1"/>
                </a:solidFill>
                <a:latin typeface="Britannic Bold" panose="020B0903060703020204" pitchFamily="34" charset="0"/>
              </a:rPr>
              <a:t>                         The largest mosque in Central Asia, the creation of which involved more 1,500 people</a:t>
            </a:r>
            <a:r>
              <a:rPr lang="en-US" dirty="0" smtClean="0">
                <a:solidFill>
                  <a:schemeClr val="tx1">
                    <a:lumMod val="50000"/>
                    <a:lumOff val="50000"/>
                  </a:schemeClr>
                </a:solidFill>
                <a:latin typeface="Britannic Bold" panose="020B0903060703020204" pitchFamily="34" charset="0"/>
              </a:rPr>
              <a:t>.</a:t>
            </a:r>
            <a:endParaRPr lang="ru-RU" dirty="0">
              <a:solidFill>
                <a:schemeClr val="tx1">
                  <a:lumMod val="50000"/>
                  <a:lumOff val="50000"/>
                </a:schemeClr>
              </a:solidFill>
            </a:endParaRPr>
          </a:p>
        </p:txBody>
      </p:sp>
    </p:spTree>
    <p:extLst>
      <p:ext uri="{BB962C8B-B14F-4D97-AF65-F5344CB8AC3E}">
        <p14:creationId xmlns:p14="http://schemas.microsoft.com/office/powerpoint/2010/main" val="3089685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625818" y="1163391"/>
            <a:ext cx="8596668" cy="1320800"/>
          </a:xfrm>
        </p:spPr>
        <p:txBody>
          <a:bodyPr>
            <a:noAutofit/>
          </a:bodyPr>
          <a:lstStyle/>
          <a:p>
            <a:pPr algn="ctr"/>
            <a:r>
              <a:rPr lang="en-US" sz="7200" b="1" dirty="0" smtClean="0">
                <a:latin typeface="Britannic Bold" pitchFamily="34" charset="0"/>
              </a:rPr>
              <a:t>Welcome to Kazakhstan, Friends!</a:t>
            </a:r>
            <a:endParaRPr lang="ru-RU" sz="7200" b="1" dirty="0"/>
          </a:p>
        </p:txBody>
      </p:sp>
    </p:spTree>
    <p:extLst>
      <p:ext uri="{BB962C8B-B14F-4D97-AF65-F5344CB8AC3E}">
        <p14:creationId xmlns:p14="http://schemas.microsoft.com/office/powerpoint/2010/main" val="276385163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434</TotalTime>
  <Words>612</Words>
  <Application>Microsoft Office PowerPoint</Application>
  <PresentationFormat>Произвольный</PresentationFormat>
  <Paragraphs>22</Paragraphs>
  <Slides>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Аспект</vt:lpstr>
      <vt:lpstr>Travel to Kazakhstan.</vt:lpstr>
      <vt:lpstr>Culture and traditions</vt:lpstr>
      <vt:lpstr>Презентация PowerPoint</vt:lpstr>
      <vt:lpstr>    National cuisine</vt:lpstr>
      <vt:lpstr>Презентация PowerPoint</vt:lpstr>
      <vt:lpstr> Natural world</vt:lpstr>
      <vt:lpstr>Презентация PowerPoint</vt:lpstr>
      <vt:lpstr>Attractions</vt:lpstr>
      <vt:lpstr>Welcome to Kazakhstan, Friends!</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Ирина</dc:creator>
  <cp:lastModifiedBy>Svetlana</cp:lastModifiedBy>
  <cp:revision>49</cp:revision>
  <dcterms:created xsi:type="dcterms:W3CDTF">2024-01-23T16:29:11Z</dcterms:created>
  <dcterms:modified xsi:type="dcterms:W3CDTF">2024-01-26T04:23:13Z</dcterms:modified>
</cp:coreProperties>
</file>