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68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576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6268D6-AB50-48AE-BAE1-4834D804D908}" type="datetimeFigureOut">
              <a:rPr lang="ru-RU" smtClean="0"/>
              <a:t>30.03.2019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9972CC-8477-4B9C-AE0D-B917C8A940DC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68D6-AB50-48AE-BAE1-4834D804D908}" type="datetimeFigureOut">
              <a:rPr lang="ru-RU" smtClean="0"/>
              <a:t>30.03.2019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2CC-8477-4B9C-AE0D-B917C8A940DC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68D6-AB50-48AE-BAE1-4834D804D908}" type="datetimeFigureOut">
              <a:rPr lang="ru-RU" smtClean="0"/>
              <a:t>30.03.2019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2CC-8477-4B9C-AE0D-B917C8A940DC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68D6-AB50-48AE-BAE1-4834D804D908}" type="datetimeFigureOut">
              <a:rPr lang="ru-RU" smtClean="0"/>
              <a:t>30.03.2019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2CC-8477-4B9C-AE0D-B917C8A940D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68D6-AB50-48AE-BAE1-4834D804D908}" type="datetimeFigureOut">
              <a:rPr lang="ru-RU" smtClean="0"/>
              <a:t>30.03.2019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2CC-8477-4B9C-AE0D-B917C8A94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68D6-AB50-48AE-BAE1-4834D804D908}" type="datetimeFigureOut">
              <a:rPr lang="ru-RU" smtClean="0"/>
              <a:t>30.03.2019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2CC-8477-4B9C-AE0D-B917C8A940D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68D6-AB50-48AE-BAE1-4834D804D908}" type="datetimeFigureOut">
              <a:rPr lang="ru-RU" smtClean="0"/>
              <a:t>30.03.2019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2CC-8477-4B9C-AE0D-B917C8A940DC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68D6-AB50-48AE-BAE1-4834D804D908}" type="datetimeFigureOut">
              <a:rPr lang="ru-RU" smtClean="0"/>
              <a:t>30.03.2019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2CC-8477-4B9C-AE0D-B917C8A940DC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68D6-AB50-48AE-BAE1-4834D804D908}" type="datetimeFigureOut">
              <a:rPr lang="ru-RU" smtClean="0"/>
              <a:t>30.03.2019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2CC-8477-4B9C-AE0D-B917C8A94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68D6-AB50-48AE-BAE1-4834D804D908}" type="datetimeFigureOut">
              <a:rPr lang="ru-RU" smtClean="0"/>
              <a:t>30.03.2019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2CC-8477-4B9C-AE0D-B917C8A94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68D6-AB50-48AE-BAE1-4834D804D908}" type="datetimeFigureOut">
              <a:rPr lang="ru-RU" smtClean="0"/>
              <a:t>30.03.2019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2CC-8477-4B9C-AE0D-B917C8A94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46268D6-AB50-48AE-BAE1-4834D804D908}" type="datetimeFigureOut">
              <a:rPr lang="ru-RU" smtClean="0"/>
              <a:t>30.03.2019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F9972CC-8477-4B9C-AE0D-B917C8A940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918648" cy="273630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Психолого-педагогическая служба в организации среднего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3886200"/>
            <a:ext cx="3456384" cy="2135088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ПОДГОТОВИЛА: </a:t>
            </a:r>
          </a:p>
          <a:p>
            <a:r>
              <a:rPr lang="ru-RU" sz="2400" dirty="0" smtClean="0"/>
              <a:t>педагог-психолог</a:t>
            </a:r>
          </a:p>
          <a:p>
            <a:r>
              <a:rPr lang="ru-RU" sz="2400" dirty="0" smtClean="0"/>
              <a:t> Аршалынской СШ№1</a:t>
            </a:r>
          </a:p>
          <a:p>
            <a:r>
              <a:rPr lang="ru-RU" sz="2400" dirty="0" smtClean="0"/>
              <a:t>Спиряева А.М.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92743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1916832"/>
            <a:ext cx="7745505" cy="4680519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kk-KZ" dirty="0">
                <a:ea typeface="Times New Roman"/>
                <a:cs typeface="Times New Roman"/>
              </a:rPr>
              <a:t>Нормативтік құжаттар.  Нормативные документы.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kk-KZ" dirty="0">
                <a:ea typeface="Times New Roman"/>
                <a:cs typeface="Times New Roman"/>
              </a:rPr>
              <a:t>Жұмыс жоспары. Откізілген жұмыс туралы есеп.Перспективные планы, годовые отчеты.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kk-KZ" dirty="0">
                <a:ea typeface="Times New Roman"/>
                <a:cs typeface="Times New Roman"/>
              </a:rPr>
              <a:t>Қызмет түрлерін есепке қою журналы.Журнал учета видов деятельности.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kk-KZ" dirty="0">
                <a:ea typeface="Times New Roman"/>
                <a:cs typeface="Times New Roman"/>
              </a:rPr>
              <a:t>Балалар тізімі</a:t>
            </a:r>
            <a:r>
              <a:rPr lang="ru-RU" dirty="0">
                <a:ea typeface="Times New Roman"/>
                <a:cs typeface="Times New Roman"/>
              </a:rPr>
              <a:t>, </a:t>
            </a:r>
            <a:r>
              <a:rPr lang="kk-KZ" dirty="0">
                <a:ea typeface="Times New Roman"/>
                <a:cs typeface="Times New Roman"/>
              </a:rPr>
              <a:t>сабақ кестесі</a:t>
            </a:r>
            <a:r>
              <a:rPr lang="ru-RU" dirty="0">
                <a:ea typeface="Times New Roman"/>
                <a:cs typeface="Times New Roman"/>
              </a:rPr>
              <a:t>.Списки детей (для индивидуальной и подгрупповой работы), </a:t>
            </a:r>
            <a:r>
              <a:rPr lang="kk-KZ" dirty="0">
                <a:ea typeface="Times New Roman"/>
                <a:cs typeface="Times New Roman"/>
              </a:rPr>
              <a:t>циклограмма работы,</a:t>
            </a:r>
            <a:r>
              <a:rPr lang="ru-RU" dirty="0">
                <a:ea typeface="Times New Roman"/>
                <a:cs typeface="Times New Roman"/>
              </a:rPr>
              <a:t> расписание занятий.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kk-KZ" dirty="0">
                <a:ea typeface="Times New Roman"/>
                <a:cs typeface="Times New Roman"/>
              </a:rPr>
              <a:t>Тест және сауалнама қорытындыларының анализдері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kk-KZ" dirty="0">
                <a:ea typeface="Times New Roman"/>
                <a:cs typeface="Times New Roman"/>
              </a:rPr>
              <a:t>       </a:t>
            </a:r>
            <a:r>
              <a:rPr lang="kk-KZ" dirty="0" smtClean="0">
                <a:ea typeface="Times New Roman"/>
                <a:cs typeface="Times New Roman"/>
              </a:rPr>
              <a:t>   </a:t>
            </a:r>
            <a:r>
              <a:rPr lang="kk-KZ" dirty="0">
                <a:ea typeface="Times New Roman"/>
                <a:cs typeface="Times New Roman"/>
              </a:rPr>
              <a:t>Анализ результатов диагностики, анкетирования, тестирования.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kk-KZ" dirty="0">
                <a:ea typeface="Times New Roman"/>
                <a:cs typeface="Times New Roman"/>
              </a:rPr>
              <a:t>Карты исследования  уровня актуального развития  учащихся </a:t>
            </a:r>
            <a:r>
              <a:rPr lang="kk-KZ" b="1" dirty="0">
                <a:ea typeface="Times New Roman"/>
                <a:cs typeface="Times New Roman"/>
              </a:rPr>
              <a:t>ЗАР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kk-KZ" dirty="0">
                <a:ea typeface="Times New Roman"/>
                <a:cs typeface="Times New Roman"/>
              </a:rPr>
              <a:t> </a:t>
            </a:r>
            <a:r>
              <a:rPr lang="ru-RU" dirty="0">
                <a:ea typeface="Times New Roman"/>
                <a:cs typeface="Times New Roman"/>
              </a:rPr>
              <a:t>«</a:t>
            </a:r>
            <a:r>
              <a:rPr lang="kk-KZ" dirty="0">
                <a:ea typeface="Times New Roman"/>
                <a:cs typeface="Times New Roman"/>
              </a:rPr>
              <a:t>Танымдық  процесстерді дамыту</a:t>
            </a:r>
            <a:r>
              <a:rPr lang="ru-RU" dirty="0">
                <a:ea typeface="Times New Roman"/>
                <a:cs typeface="Times New Roman"/>
              </a:rPr>
              <a:t>»</a:t>
            </a:r>
            <a:r>
              <a:rPr lang="kk-KZ" dirty="0">
                <a:ea typeface="Times New Roman"/>
                <a:cs typeface="Times New Roman"/>
              </a:rPr>
              <a:t> тақырыбы бойынша материал.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kk-KZ" dirty="0" smtClean="0">
                <a:ea typeface="Times New Roman"/>
                <a:cs typeface="Times New Roman"/>
              </a:rPr>
              <a:t>          </a:t>
            </a:r>
            <a:r>
              <a:rPr lang="kk-KZ" dirty="0">
                <a:ea typeface="Times New Roman"/>
                <a:cs typeface="Times New Roman"/>
              </a:rPr>
              <a:t>Материал </a:t>
            </a:r>
            <a:r>
              <a:rPr lang="ru-RU" dirty="0">
                <a:ea typeface="Times New Roman"/>
                <a:cs typeface="Times New Roman"/>
              </a:rPr>
              <a:t>по теме «Развитие познавательных процессов» (</a:t>
            </a:r>
            <a:r>
              <a:rPr lang="ru-RU" b="1" dirty="0">
                <a:ea typeface="Times New Roman"/>
                <a:cs typeface="Times New Roman"/>
              </a:rPr>
              <a:t>игры, упражнения)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kk-KZ" dirty="0">
                <a:ea typeface="Times New Roman"/>
                <a:cs typeface="Times New Roman"/>
              </a:rPr>
              <a:t> Түзету–даму бағытында бағдарламалық қамтамасыз ету (бағдарламалар).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kk-KZ" dirty="0">
                <a:ea typeface="Times New Roman"/>
                <a:cs typeface="Times New Roman"/>
              </a:rPr>
              <a:t> </a:t>
            </a:r>
            <a:r>
              <a:rPr lang="kk-KZ" dirty="0" smtClean="0">
                <a:ea typeface="Times New Roman"/>
                <a:cs typeface="Times New Roman"/>
              </a:rPr>
              <a:t>         </a:t>
            </a:r>
            <a:r>
              <a:rPr lang="ru-RU" dirty="0">
                <a:ea typeface="Times New Roman"/>
                <a:cs typeface="Times New Roman"/>
              </a:rPr>
              <a:t>Программное обеспечение коррекционно-развивающего направления                  (программы).  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dirty="0" smtClean="0">
                <a:ea typeface="Times New Roman"/>
                <a:cs typeface="Times New Roman"/>
              </a:rPr>
              <a:t>     </a:t>
            </a:r>
            <a:r>
              <a:rPr lang="kk-KZ" dirty="0">
                <a:ea typeface="Times New Roman"/>
                <a:cs typeface="Times New Roman"/>
              </a:rPr>
              <a:t>Индивидуально-развивающие программы (</a:t>
            </a:r>
            <a:r>
              <a:rPr lang="kk-KZ" b="1" dirty="0">
                <a:ea typeface="Times New Roman"/>
                <a:cs typeface="Times New Roman"/>
              </a:rPr>
              <a:t>ИРП) (на всех детей с которыми занимается психолог)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kk-KZ" dirty="0">
                <a:ea typeface="Times New Roman"/>
                <a:cs typeface="Times New Roman"/>
              </a:rPr>
              <a:t>Коррекция познавательной деятельности (конспекты занятий)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kk-KZ" dirty="0">
                <a:ea typeface="Times New Roman"/>
                <a:cs typeface="Times New Roman"/>
              </a:rPr>
              <a:t>  Ата – анаға көмек.</a:t>
            </a:r>
            <a:r>
              <a:rPr lang="ru-RU" dirty="0">
                <a:ea typeface="Times New Roman"/>
                <a:cs typeface="Times New Roman"/>
              </a:rPr>
              <a:t>В помощь родителям</a:t>
            </a:r>
            <a:r>
              <a:rPr lang="kk-KZ" dirty="0">
                <a:ea typeface="Times New Roman"/>
                <a:cs typeface="Times New Roman"/>
              </a:rPr>
              <a:t> (тематические консультации,  родительские собрания)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kk-KZ" dirty="0">
                <a:ea typeface="Times New Roman"/>
                <a:cs typeface="Times New Roman"/>
              </a:rPr>
              <a:t>Бағдарламалар, лекциялар, ашық сабақтар</a:t>
            </a:r>
            <a:r>
              <a:rPr lang="kk-KZ" dirty="0" smtClean="0">
                <a:ea typeface="Times New Roman"/>
                <a:cs typeface="Times New Roman"/>
              </a:rPr>
              <a:t>.</a:t>
            </a:r>
            <a:endParaRPr lang="ru-RU" sz="1800" dirty="0" smtClean="0">
              <a:latin typeface="Calibri"/>
              <a:ea typeface="Times New Roman"/>
              <a:cs typeface="Times New Roman"/>
            </a:endParaRPr>
          </a:p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kk-KZ" dirty="0" smtClean="0">
                <a:ea typeface="Times New Roman"/>
                <a:cs typeface="Times New Roman"/>
              </a:rPr>
              <a:t>         </a:t>
            </a:r>
            <a:r>
              <a:rPr lang="kk-KZ" dirty="0">
                <a:ea typeface="Times New Roman"/>
                <a:cs typeface="Times New Roman"/>
              </a:rPr>
              <a:t>Материалы  тематических семинаров, доклады, </a:t>
            </a:r>
            <a:r>
              <a:rPr lang="ru-RU" dirty="0">
                <a:ea typeface="Times New Roman"/>
                <a:cs typeface="Times New Roman"/>
              </a:rPr>
              <a:t>лектории, выступления, открытые занятия.</a:t>
            </a:r>
            <a:endParaRPr lang="ru-RU" sz="18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332656"/>
            <a:ext cx="7756263" cy="1291750"/>
          </a:xfrm>
        </p:spPr>
        <p:txBody>
          <a:bodyPr/>
          <a:lstStyle/>
          <a:p>
            <a:pPr marL="365760" lvl="0" indent="-365760">
              <a:lnSpc>
                <a:spcPct val="115000"/>
              </a:lnSpc>
              <a:spcBef>
                <a:spcPct val="20000"/>
              </a:spcBef>
            </a:pPr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  <a:ea typeface="Times New Roman"/>
                <a:cs typeface="Times New Roman"/>
              </a:rPr>
              <a:t>Перечень  специальной документации  педагога-психолога, </a:t>
            </a:r>
            <a:b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  <a:ea typeface="Times New Roman"/>
                <a:cs typeface="Times New Roman"/>
              </a:rPr>
            </a:br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  <a:ea typeface="Times New Roman"/>
                <a:cs typeface="Times New Roman"/>
              </a:rPr>
              <a:t>для школ, осуществляющих инклюзивную практику</a:t>
            </a:r>
            <a:b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  <a:ea typeface="Times New Roman"/>
                <a:cs typeface="Times New Roman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53455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189204"/>
              </p:ext>
            </p:extLst>
          </p:nvPr>
        </p:nvGraphicFramePr>
        <p:xfrm>
          <a:off x="827583" y="2060848"/>
          <a:ext cx="7704856" cy="4065315"/>
        </p:xfrm>
        <a:graphic>
          <a:graphicData uri="http://schemas.openxmlformats.org/drawingml/2006/table">
            <a:tbl>
              <a:tblPr/>
              <a:tblGrid>
                <a:gridCol w="1843529"/>
                <a:gridCol w="2695902"/>
                <a:gridCol w="1582978"/>
                <a:gridCol w="1582447"/>
              </a:tblGrid>
              <a:tr h="3470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Направления работы, 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Основное содержание 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Ожидаемый результат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Реальный результат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11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Коррекция нарушений в развитии:</a:t>
                      </a: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- пространственных представлений и ориентации;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представлений о времени;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а также формирование обобщенных представлений о свойствах предметов (цвет, форма, величина).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Ребёнок имеет представление о свойствах предметов, представление о времени, пространственной ориентации</a:t>
                      </a: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9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2.Расширение представлений об окружающем и обогащение словаря.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окружающий мир</a:t>
                      </a: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Освоение ребёнком основ окружающего мира</a:t>
                      </a: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9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3.Формирование соответствующих возрасту общеинтеллектуальных умений</a:t>
                      </a: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-сравнения, обобщения,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-практической группировки,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-логической классификации, умозаключений и др</a:t>
                      </a: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Умение сравнивать и обобщать предметы, группировать, классифицировать</a:t>
                      </a: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6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4.Развитие различных форм мышления( в соответствии с возрастом):</a:t>
                      </a: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наглядно-образного мышления;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-словесно-логического мышления (умение видеть и устанавливать          логические связи между предметами, явлениями и событиями)</a:t>
                      </a: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Умение видеть и устанавливать          логические связи между предметами, явлениями и событиями</a:t>
                      </a: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6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5.Формирование социально-нравственного поведения детей, обеспечивающего их успешную адаптацию в школьных условиях</a:t>
                      </a: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соблюдение правил поведения на уроке, правил общения и пр.</a:t>
                      </a: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Освоение провал поведения в общественных местах и норм поведения</a:t>
                      </a: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268" marR="46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16632"/>
            <a:ext cx="8568952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УТВЕРЖДАЮ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Директор СШ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____ФИО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Индивидуальная коррекционно-развивающая программа психолога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Аршалынской СШ№1 на  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20__-20__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Ф.И.   </a:t>
            </a:r>
            <a:r>
              <a:rPr lang="ru-RU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___________________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ученика  _____  класса 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6093296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Координатор  инклюзивного образования                 </a:t>
            </a:r>
            <a:r>
              <a:rPr lang="kk-KZ" sz="1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ФИО подпись                                                         </a:t>
            </a:r>
            <a:endParaRPr lang="ru-RU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Педагог-психолог                                        </a:t>
            </a:r>
            <a:r>
              <a:rPr lang="kk-KZ" sz="1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ФИО подпись                                                                           </a:t>
            </a:r>
            <a:endParaRPr lang="kk-KZ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806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142773"/>
              </p:ext>
            </p:extLst>
          </p:nvPr>
        </p:nvGraphicFramePr>
        <p:xfrm>
          <a:off x="1547664" y="2154016"/>
          <a:ext cx="6048672" cy="3993420"/>
        </p:xfrm>
        <a:graphic>
          <a:graphicData uri="http://schemas.openxmlformats.org/drawingml/2006/table">
            <a:tbl>
              <a:tblPr/>
              <a:tblGrid>
                <a:gridCol w="465805"/>
                <a:gridCol w="3926683"/>
                <a:gridCol w="1656184"/>
              </a:tblGrid>
              <a:tr h="1336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Основное содержание 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часов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Пространственных  представлений и ориентации (право - лево)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Представлений  о времени (год, сезон, месяц, неделя, день, час)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Формирование  обобщенных представлений о свойствах предмета (цвета, форма, величина)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Окружающий мир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Животный 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Растительный  (дикие и культурные растения, овощи и фрукты)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Неживой  мир  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Мой  город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Транспорт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Правила уличного движения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Сравнения , обобщения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Практической  группировки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Логической  классификации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Наглядно -образного мышления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Словесно -логического мышления (умение видеть и устанавливать          логические связи между предметами, явлениями и событиями)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Человек и общество 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Семья  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Друзья 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Соблюдение  правил поведения в школе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Соблюдение  правил поведения в общественных местах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0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344" marR="37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3568" y="773505"/>
            <a:ext cx="741682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 индивидуальная коррекционно-развивающих занятий психолога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Аршалынской СШ на  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20__-20__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ФИО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66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643789"/>
              </p:ext>
            </p:extLst>
          </p:nvPr>
        </p:nvGraphicFramePr>
        <p:xfrm>
          <a:off x="611561" y="2622811"/>
          <a:ext cx="7833939" cy="3542493"/>
        </p:xfrm>
        <a:graphic>
          <a:graphicData uri="http://schemas.openxmlformats.org/drawingml/2006/table">
            <a:tbl>
              <a:tblPr firstRow="1" firstCol="1" bandRow="1"/>
              <a:tblGrid>
                <a:gridCol w="1728737"/>
                <a:gridCol w="2584045"/>
                <a:gridCol w="1320758"/>
                <a:gridCol w="1172683"/>
                <a:gridCol w="1027716"/>
              </a:tblGrid>
              <a:tr h="416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Этапы занятия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Методы и приёмы коррекционной работы, задания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оборудования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помощь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Примечание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38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Вводная часть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Приветствие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1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Основная часть: подготовительный этап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Знакомство со временными рамками (год, сезон, месяц, неделя)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Наглядный материал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5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Формирующий этап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Изучение признаков сезона года, изучение названий и последовательности  месяцев, дней недели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Наглядный материал, карточки,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1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 самостоятельной работы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Задания по карточкам: самостоятельно определить время года, месяц и описать признаки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Карточки,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14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Заключительный этап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Закрепление выполнение самостоятельной работы с карточкой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Рефлексия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Карточки, карандаши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85" marR="55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125720"/>
            <a:ext cx="7848872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Коррекционно  развивающее занятие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ФИО___________________________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Класс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________________________Дата______________________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Тема: Представление о времени.(год, сезон, месяц, неделя, день, час)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 Формирование умений ориентироваться во времени.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Задача: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ориентироваться в задании, представленном в наглядной форме;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развивать умения в области предметного восприятия: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узнавать, дифференцировать изображения предметов с разным количеством информативных признаков;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504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Clr>
                <a:srgbClr val="98C723"/>
              </a:buClr>
            </a:pPr>
            <a:r>
              <a:rPr lang="ru-RU" sz="2200" dirty="0">
                <a:solidFill>
                  <a:prstClr val="black">
                    <a:lumMod val="85000"/>
                    <a:lumOff val="15000"/>
                  </a:prstClr>
                </a:solidFill>
              </a:rPr>
              <a:t>Правила деятельности психологической службы в организациях среднего образования. Приказ №528 от 20.12.2011года</a:t>
            </a:r>
          </a:p>
          <a:p>
            <a:r>
              <a:rPr lang="ru-RU" dirty="0" smtClean="0"/>
              <a:t>Правила деятельности психологической службы в организациях образования Акмолинской области. Утверждены от 28 ноября 2014г. №А-11/578</a:t>
            </a:r>
          </a:p>
          <a:p>
            <a:r>
              <a:rPr lang="ru-RU" dirty="0" smtClean="0"/>
              <a:t>Нормативно-правовое обеспечение работы школьного психолога. Методические рекомендации. Кокшетау 2013г</a:t>
            </a:r>
          </a:p>
          <a:p>
            <a:r>
              <a:rPr lang="ru-RU" dirty="0" smtClean="0"/>
              <a:t>Психолого – педагогическое сопровождение и оказание поддержки учащихся с особыми образовательными потребностями в школах на краткосрочной, среднесрочной и долгосрочной основе. Методические рекомендации. Астана 2015г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/>
              <a:t> </a:t>
            </a:r>
            <a:r>
              <a:rPr lang="ru-RU" dirty="0" smtClean="0">
                <a:ea typeface="Times New Roman"/>
                <a:cs typeface="Times New Roman"/>
              </a:rPr>
              <a:t>Организация психолого-педагогического сопровождения учащихся с особыми потребностями в условиях внедрения инклюзивного образования</a:t>
            </a:r>
            <a:r>
              <a:rPr lang="ru-RU" sz="1800" dirty="0" smtClean="0">
                <a:ea typeface="Times New Roman"/>
                <a:cs typeface="Times New Roman"/>
              </a:rPr>
              <a:t>. </a:t>
            </a:r>
            <a:r>
              <a:rPr lang="ru-RU" dirty="0" smtClean="0">
                <a:ea typeface="Times New Roman"/>
                <a:cs typeface="Times New Roman"/>
              </a:rPr>
              <a:t>Методическое пособие</a:t>
            </a:r>
            <a:r>
              <a:rPr lang="ru-RU" sz="1800" dirty="0" smtClean="0">
                <a:ea typeface="Times New Roman"/>
                <a:cs typeface="Times New Roman"/>
              </a:rPr>
              <a:t>. </a:t>
            </a:r>
            <a:r>
              <a:rPr lang="ru-RU" dirty="0" smtClean="0">
                <a:ea typeface="Times New Roman"/>
                <a:cs typeface="Times New Roman"/>
              </a:rPr>
              <a:t>Г. Кокшетау 2017 г</a:t>
            </a:r>
            <a:r>
              <a:rPr lang="kk-KZ" dirty="0" smtClean="0">
                <a:ea typeface="Times New Roman"/>
                <a:cs typeface="Times New Roman"/>
              </a:rPr>
              <a:t>.</a:t>
            </a:r>
            <a:endParaRPr lang="ru-RU" sz="1800" dirty="0" smtClean="0"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Нормативные документы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72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636912"/>
            <a:ext cx="7745505" cy="34892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Благодарю за внимание!</a:t>
            </a:r>
            <a:endParaRPr lang="ru-RU" sz="6000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51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88840"/>
            <a:ext cx="7745505" cy="453650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комплексный, междисциплинарный подход к решению любой проблемы развития ребёнка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sz="2000" dirty="0" smtClean="0"/>
              <a:t>выработка единой стратегии развития ребёнка в школе и семье</a:t>
            </a:r>
            <a:r>
              <a:rPr lang="ru-RU" dirty="0" smtClean="0"/>
              <a:t>)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 </a:t>
            </a:r>
            <a:r>
              <a:rPr lang="ru-RU" dirty="0" smtClean="0"/>
              <a:t>непрерывность сопровождения развития ребёнка в образовательном процессе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sz="2000" dirty="0" smtClean="0"/>
              <a:t>долгая работа специалистов на всех ступенях школьного обучения</a:t>
            </a:r>
            <a:r>
              <a:rPr lang="ru-RU" dirty="0" smtClean="0"/>
              <a:t>)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Информационно-методическое обеспечение процесса сопровождения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sz="2000" dirty="0" smtClean="0"/>
              <a:t>локальные акты для регламентации работы команды специалистов</a:t>
            </a:r>
            <a:r>
              <a:rPr lang="ru-RU" dirty="0" smtClean="0"/>
              <a:t>)</a:t>
            </a:r>
          </a:p>
          <a:p>
            <a:pPr lvl="0">
              <a:buClr>
                <a:srgbClr val="98C723"/>
              </a:buClr>
              <a:buFont typeface="Wingdings" pitchFamily="2" charset="2"/>
              <a:buChar char="v"/>
            </a:pPr>
            <a:r>
              <a:rPr lang="ru-RU" dirty="0">
                <a:solidFill>
                  <a:prstClr val="black">
                    <a:lumMod val="85000"/>
                    <a:lumOff val="15000"/>
                  </a:prstClr>
                </a:solidFill>
              </a:rPr>
              <a:t>Социально-педагогическое и психологическое проектирование сопровождающей деятельности</a:t>
            </a:r>
          </a:p>
          <a:p>
            <a:pPr marL="0" lvl="0" indent="0">
              <a:buClr>
                <a:srgbClr val="98C723"/>
              </a:buClr>
              <a:buNone/>
            </a:pPr>
            <a:r>
              <a:rPr lang="ru-RU" dirty="0">
                <a:solidFill>
                  <a:prstClr val="black">
                    <a:lumMod val="85000"/>
                    <a:lumOff val="15000"/>
                  </a:prstClr>
                </a:solidFill>
              </a:rPr>
              <a:t>(</a:t>
            </a:r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определение направления и содержания согласованных действий специалистов, фиксация.)</a:t>
            </a:r>
          </a:p>
          <a:p>
            <a:pPr lvl="0">
              <a:buClr>
                <a:srgbClr val="98C723"/>
              </a:buClr>
              <a:buFont typeface="Wingdings" pitchFamily="2" charset="2"/>
              <a:buChar char="v"/>
            </a:pPr>
            <a:r>
              <a:rPr lang="ru-RU" dirty="0">
                <a:solidFill>
                  <a:prstClr val="black">
                    <a:lumMod val="85000"/>
                    <a:lumOff val="15000"/>
                  </a:prstClr>
                </a:solidFill>
              </a:rPr>
              <a:t>Активное привлечение родителей, педагогического и детского коллектива</a:t>
            </a:r>
          </a:p>
          <a:p>
            <a:pPr marL="0" lvl="0" indent="0">
              <a:buClr>
                <a:srgbClr val="98C723"/>
              </a:buClr>
              <a:buNone/>
            </a:pPr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(создание комфортной и </a:t>
            </a:r>
            <a:r>
              <a:rPr lang="ru-RU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безбарьерной</a:t>
            </a:r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среды)</a:t>
            </a:r>
            <a:endParaRPr lang="ru-RU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Основными принципами психолого-педагогического сопровождения являются: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48790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Начальная школа (</a:t>
            </a:r>
            <a:r>
              <a:rPr lang="ru-RU" sz="2000" dirty="0" smtClean="0"/>
              <a:t>готовность к обучению в школе, адаптация, заинтересованность в учебной деятельности, развитие познавательной и учебной мотивации, самостоятельности и саморегуляции и т д)</a:t>
            </a:r>
          </a:p>
          <a:p>
            <a:r>
              <a:rPr lang="ru-RU" dirty="0" smtClean="0"/>
              <a:t>Основная школа (</a:t>
            </a:r>
            <a:r>
              <a:rPr lang="ru-RU" sz="2000" dirty="0" smtClean="0"/>
              <a:t>сопровождение перехода ученика, адаптация, самореализация, социализация, формирование жизненных навыков, профилактика неврозов и т д)</a:t>
            </a:r>
          </a:p>
          <a:p>
            <a:r>
              <a:rPr lang="ru-RU" dirty="0" smtClean="0"/>
              <a:t>Средняя школа (</a:t>
            </a:r>
            <a:r>
              <a:rPr lang="ru-RU" sz="2000" dirty="0" smtClean="0"/>
              <a:t>профильная ориентация, самоопределение, развитие временной перспективы, целеполагание, развитие психосоциальной компетентности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Психолого- педагогическое сопровождение учащихся с ООП, к числу которых в первую очередь относятся дети с ОВ осуществляется на каждом уровне образования: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28206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1988841"/>
            <a:ext cx="7745505" cy="46805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Приказ о создании школьной Службы психолого-педагогического сопровождения</a:t>
            </a:r>
          </a:p>
          <a:p>
            <a:r>
              <a:rPr lang="ru-RU" dirty="0" smtClean="0"/>
              <a:t>Положение о Службе психолого-педагогического сопровождения в школе</a:t>
            </a:r>
          </a:p>
          <a:p>
            <a:r>
              <a:rPr lang="ru-RU" dirty="0" smtClean="0"/>
              <a:t>План работы Службы психолого-педагогического сопровождения школы на учебный год</a:t>
            </a:r>
          </a:p>
          <a:p>
            <a:r>
              <a:rPr lang="ru-RU" dirty="0" smtClean="0"/>
              <a:t>Договор между школой и родителями учащегося с ОВ</a:t>
            </a:r>
          </a:p>
          <a:p>
            <a:r>
              <a:rPr lang="ru-RU" dirty="0" smtClean="0"/>
              <a:t>График работы специалистов сопровождения</a:t>
            </a:r>
          </a:p>
          <a:p>
            <a:r>
              <a:rPr lang="ru-RU" dirty="0" smtClean="0"/>
              <a:t>График и протоколы заседания Службы психолого-педагогического сопровождения</a:t>
            </a:r>
          </a:p>
          <a:p>
            <a:r>
              <a:rPr lang="ru-RU" dirty="0" smtClean="0"/>
              <a:t>Списки детей с ООП</a:t>
            </a:r>
          </a:p>
          <a:p>
            <a:r>
              <a:rPr lang="ru-RU" dirty="0" smtClean="0"/>
              <a:t>Индивидуальные программы психолого-педагогического сопровождения учащихся с ООП</a:t>
            </a:r>
          </a:p>
          <a:p>
            <a:r>
              <a:rPr lang="ru-RU" dirty="0" smtClean="0"/>
              <a:t>График проведения и тематика обучающих семинаров для участников образовательного процесса</a:t>
            </a:r>
          </a:p>
          <a:p>
            <a:r>
              <a:rPr lang="ru-RU" dirty="0" smtClean="0"/>
              <a:t>Годовой анализ работы Службы психолого-педагогического сопровождения.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Нормативные акты регламентирующие работу СППС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15362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Психолог</a:t>
            </a:r>
          </a:p>
          <a:p>
            <a:r>
              <a:rPr lang="ru-RU" dirty="0" smtClean="0"/>
              <a:t>Логопед</a:t>
            </a:r>
          </a:p>
          <a:p>
            <a:r>
              <a:rPr lang="ru-RU" dirty="0" smtClean="0"/>
              <a:t>Специальный педагог</a:t>
            </a:r>
          </a:p>
          <a:p>
            <a:r>
              <a:rPr lang="ru-RU" dirty="0" smtClean="0"/>
              <a:t>Дефектолог</a:t>
            </a:r>
          </a:p>
          <a:p>
            <a:r>
              <a:rPr lang="ru-RU" dirty="0" smtClean="0"/>
              <a:t>Социальный педагог</a:t>
            </a:r>
          </a:p>
          <a:p>
            <a:r>
              <a:rPr lang="ru-RU" dirty="0" smtClean="0"/>
              <a:t>Инструктор ЛФК и </a:t>
            </a:r>
            <a:r>
              <a:rPr lang="ru-RU" dirty="0" err="1" smtClean="0"/>
              <a:t>др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Сопровождение школьников с ОП предполагает командный стиль, тесное взаимодействие различных специалистов, учителей и родителей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116632"/>
            <a:ext cx="7756263" cy="1507774"/>
          </a:xfrm>
        </p:spPr>
        <p:txBody>
          <a:bodyPr/>
          <a:lstStyle/>
          <a:p>
            <a:r>
              <a:rPr lang="ru-RU" sz="4000" dirty="0" smtClean="0"/>
              <a:t>Специалистами службы психолого-педагогического сопровождения являются: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93010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Перспективный план работы службы психолого-педагогического сопровождения</a:t>
            </a:r>
          </a:p>
          <a:p>
            <a:r>
              <a:rPr lang="ru-RU" dirty="0" smtClean="0"/>
              <a:t>Данные о детях с ОПП</a:t>
            </a:r>
          </a:p>
          <a:p>
            <a:r>
              <a:rPr lang="ru-RU" dirty="0" smtClean="0"/>
              <a:t>Индивидуальные карты развития детей с ООП</a:t>
            </a:r>
          </a:p>
          <a:p>
            <a:r>
              <a:rPr lang="ru-RU" dirty="0" smtClean="0"/>
              <a:t>Договоры о сотрудничестве </a:t>
            </a:r>
          </a:p>
          <a:p>
            <a:r>
              <a:rPr lang="ru-RU" dirty="0" smtClean="0"/>
              <a:t>Индивидуальные программы психолого-педагогического сопровождения (индивидуальные программы обучения)</a:t>
            </a:r>
          </a:p>
          <a:p>
            <a:r>
              <a:rPr lang="ru-RU" dirty="0" smtClean="0"/>
              <a:t>Статистические и качественные отчёты о ходе включения детей с ООП в образовательный процесс</a:t>
            </a:r>
          </a:p>
          <a:p>
            <a:r>
              <a:rPr lang="ru-RU" dirty="0" smtClean="0"/>
              <a:t>Методические и </a:t>
            </a:r>
            <a:r>
              <a:rPr lang="ru-RU" dirty="0" err="1" smtClean="0"/>
              <a:t>информционные</a:t>
            </a:r>
            <a:r>
              <a:rPr lang="ru-RU" dirty="0" smtClean="0"/>
              <a:t> материалы по системе психолого-педагогического </a:t>
            </a:r>
            <a:r>
              <a:rPr lang="ru-RU" dirty="0" err="1" smtClean="0"/>
              <a:t>сопровожденияя</a:t>
            </a:r>
            <a:r>
              <a:rPr lang="ru-RU" dirty="0" smtClean="0"/>
              <a:t> учащихся с ООП</a:t>
            </a:r>
          </a:p>
          <a:p>
            <a:r>
              <a:rPr lang="ru-RU" dirty="0" smtClean="0"/>
              <a:t>Анализ работы за год</a:t>
            </a:r>
          </a:p>
          <a:p>
            <a:r>
              <a:rPr lang="ru-RU" dirty="0" smtClean="0"/>
              <a:t>Нормативно-правовая документация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/>
              <a:t>Координатор инклюзивного образования                              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659387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060847"/>
            <a:ext cx="7745505" cy="4065315"/>
          </a:xfrm>
        </p:spPr>
        <p:txBody>
          <a:bodyPr/>
          <a:lstStyle/>
          <a:p>
            <a:r>
              <a:rPr lang="ru-RU" dirty="0" smtClean="0"/>
              <a:t>На каждого ребёнка с ООП учителя предметники составляют маршрутный лист на 1 месяц , в котором поставлены цели и задачи обучения данного ученика. Темы маршрутного листа предметники берут из КТП так как данные учащиеся обучаются по общеобразовательной программе с индивидуальным подходом.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Педагоги-предметники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5300756"/>
              </p:ext>
            </p:extLst>
          </p:nvPr>
        </p:nvGraphicFramePr>
        <p:xfrm>
          <a:off x="755576" y="4941168"/>
          <a:ext cx="7386359" cy="1667944"/>
        </p:xfrm>
        <a:graphic>
          <a:graphicData uri="http://schemas.openxmlformats.org/drawingml/2006/table">
            <a:tbl>
              <a:tblPr firstRow="1" firstCol="1" bandRow="1"/>
              <a:tblGrid>
                <a:gridCol w="1477172"/>
                <a:gridCol w="1477172"/>
                <a:gridCol w="1477172"/>
                <a:gridCol w="1477172"/>
                <a:gridCol w="1477671"/>
              </a:tblGrid>
              <a:tr h="2890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Временной интервал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5" marR="54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Цель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5" marR="54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Содержание деятельности педагога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5" marR="54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Ожидаемый результат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5" marR="54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Динамика развития ребенка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5" marR="54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72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5" marR="54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5" marR="54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5" marR="54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5" marR="54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5" marR="54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72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5" marR="54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5" marR="54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5" marR="54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5" marR="54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Book Antiqu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5" marR="54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106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Перспективный план работы на учебный год</a:t>
            </a:r>
          </a:p>
          <a:p>
            <a:r>
              <a:rPr lang="ru-RU" dirty="0" smtClean="0"/>
              <a:t>Календарный план работы с учётом индивидуальной работы с детьми, родителями и специалистами школы</a:t>
            </a:r>
          </a:p>
          <a:p>
            <a:r>
              <a:rPr lang="ru-RU" dirty="0" smtClean="0"/>
              <a:t>Циклограмма рабочего времени</a:t>
            </a:r>
          </a:p>
          <a:p>
            <a:r>
              <a:rPr lang="ru-RU" dirty="0" smtClean="0"/>
              <a:t>Социальный паспорт школы</a:t>
            </a:r>
          </a:p>
          <a:p>
            <a:r>
              <a:rPr lang="ru-RU" dirty="0" smtClean="0"/>
              <a:t>Списки детей </a:t>
            </a:r>
          </a:p>
          <a:p>
            <a:r>
              <a:rPr lang="ru-RU" dirty="0" smtClean="0"/>
              <a:t>Представления на учащегося с ООП</a:t>
            </a:r>
          </a:p>
          <a:p>
            <a:r>
              <a:rPr lang="ru-RU" dirty="0" smtClean="0"/>
              <a:t>Учёт диагностических обследований учащихся и родителей</a:t>
            </a:r>
          </a:p>
          <a:p>
            <a:r>
              <a:rPr lang="ru-RU" dirty="0" smtClean="0"/>
              <a:t>Анализ работы за год.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Социальный педагог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736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1988840"/>
            <a:ext cx="7745505" cy="468052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Годовой план работы</a:t>
            </a:r>
          </a:p>
          <a:p>
            <a:r>
              <a:rPr lang="ru-RU" dirty="0" smtClean="0"/>
              <a:t>Циклограмма деятельности</a:t>
            </a:r>
          </a:p>
          <a:p>
            <a:r>
              <a:rPr lang="ru-RU" dirty="0" smtClean="0"/>
              <a:t>Протоколы психологического обследования учащихся, заключения, рекомендации</a:t>
            </a:r>
          </a:p>
          <a:p>
            <a:r>
              <a:rPr lang="ru-RU" dirty="0" smtClean="0"/>
              <a:t>Индивидуальные карты психологического развития учащихся</a:t>
            </a:r>
          </a:p>
          <a:p>
            <a:r>
              <a:rPr lang="ru-RU" dirty="0" smtClean="0"/>
              <a:t>Представления на учащихся </a:t>
            </a:r>
          </a:p>
          <a:p>
            <a:r>
              <a:rPr lang="ru-RU" dirty="0" smtClean="0"/>
              <a:t>Перспективные и поурочные планы групповых и индивидуальных занятий с детьми</a:t>
            </a:r>
          </a:p>
          <a:p>
            <a:r>
              <a:rPr lang="ru-RU" dirty="0" smtClean="0"/>
              <a:t>Перечень и банк данных психологических методик</a:t>
            </a:r>
          </a:p>
          <a:p>
            <a:r>
              <a:rPr lang="ru-RU" dirty="0" smtClean="0"/>
              <a:t>Программы психологических тренингов, развивающей и коррекционной работы</a:t>
            </a:r>
          </a:p>
          <a:p>
            <a:r>
              <a:rPr lang="ru-RU" dirty="0" smtClean="0"/>
              <a:t>Журналы посещаемости занятий учащимися</a:t>
            </a:r>
          </a:p>
          <a:p>
            <a:r>
              <a:rPr lang="ru-RU" dirty="0" smtClean="0"/>
              <a:t>Журнал учёта проведенной работы</a:t>
            </a:r>
          </a:p>
          <a:p>
            <a:r>
              <a:rPr lang="ru-RU" dirty="0" smtClean="0"/>
              <a:t>Аналитический отчёт за год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Психолог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0926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212</TotalTime>
  <Words>1339</Words>
  <Application>Microsoft Office PowerPoint</Application>
  <PresentationFormat>Экран (4:3)</PresentationFormat>
  <Paragraphs>268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Твердый переплет</vt:lpstr>
      <vt:lpstr>Психолого-педагогическая служба в организации среднего образования</vt:lpstr>
      <vt:lpstr>Основными принципами психолого-педагогического сопровождения являются:</vt:lpstr>
      <vt:lpstr>Психолого- педагогическое сопровождение учащихся с ООП, к числу которых в первую очередь относятся дети с ОВ осуществляется на каждом уровне образования:</vt:lpstr>
      <vt:lpstr>Нормативные акты регламентирующие работу СППС</vt:lpstr>
      <vt:lpstr>Специалистами службы психолого-педагогического сопровождения являются:</vt:lpstr>
      <vt:lpstr>Координатор инклюзивного образования                               </vt:lpstr>
      <vt:lpstr>Педагоги-предметники </vt:lpstr>
      <vt:lpstr>Социальный педагог</vt:lpstr>
      <vt:lpstr>Психолог</vt:lpstr>
      <vt:lpstr>Перечень  специальной документации  педагога-психолога,  для школ, осуществляющих инклюзивную практику </vt:lpstr>
      <vt:lpstr>Презентация PowerPoint</vt:lpstr>
      <vt:lpstr>Презентация PowerPoint</vt:lpstr>
      <vt:lpstr>Презентация PowerPoint</vt:lpstr>
      <vt:lpstr>Нормативные документы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Психолого-педагогическая служба в организации среднего образования</dc:title>
  <dc:creator>travelpc</dc:creator>
  <cp:lastModifiedBy>travelpc</cp:lastModifiedBy>
  <cp:revision>18</cp:revision>
  <dcterms:created xsi:type="dcterms:W3CDTF">2019-03-30T04:09:12Z</dcterms:created>
  <dcterms:modified xsi:type="dcterms:W3CDTF">2019-03-30T07:41:55Z</dcterms:modified>
</cp:coreProperties>
</file>